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0" r:id="rId3"/>
    <p:sldId id="267" r:id="rId4"/>
    <p:sldId id="289" r:id="rId5"/>
    <p:sldId id="268" r:id="rId6"/>
    <p:sldId id="269" r:id="rId7"/>
    <p:sldId id="258" r:id="rId8"/>
    <p:sldId id="262" r:id="rId9"/>
    <p:sldId id="270" r:id="rId10"/>
    <p:sldId id="265" r:id="rId11"/>
    <p:sldId id="274" r:id="rId12"/>
    <p:sldId id="277" r:id="rId13"/>
    <p:sldId id="278" r:id="rId14"/>
    <p:sldId id="284" r:id="rId15"/>
    <p:sldId id="272" r:id="rId16"/>
    <p:sldId id="257" r:id="rId17"/>
    <p:sldId id="259" r:id="rId18"/>
    <p:sldId id="271" r:id="rId19"/>
    <p:sldId id="291" r:id="rId20"/>
    <p:sldId id="288" r:id="rId21"/>
    <p:sldId id="292" r:id="rId22"/>
    <p:sldId id="293" r:id="rId23"/>
    <p:sldId id="279" r:id="rId24"/>
    <p:sldId id="281" r:id="rId25"/>
    <p:sldId id="290" r:id="rId26"/>
    <p:sldId id="282" r:id="rId27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800000"/>
    <a:srgbClr val="B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9466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930C3-7E3A-41DA-A81B-F25542A0A3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1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DFF0B-EB31-464C-BAB9-653B815F01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19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E375F-3447-4B5C-9F08-F03E36E3EC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38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DDEBD-CDAC-4C48-B0F3-E0BFAE82B2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36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41244-A18B-4030-B1B8-759A8C88B0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95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79FED-BBAA-45ED-8C83-0E4AA2DC04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56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A96BC-C491-4A17-9DB7-76FB3DE6A5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87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4E846-F06F-4B4C-833E-0C88B57662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2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676B-CE00-42F1-B782-CBACF836E3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96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F0E3A-5883-401D-A9B6-A5014CC21A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91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6C381-D08F-4602-BE45-AC057284FE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81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6EEFA4-A444-44B8-A256-4C7342792F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57403"/>
          </a:xfrm>
        </p:spPr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Наука начинается с тех пор,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как начинают измерять.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Точная наука немыслима без меры.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Д.И. Менделеев</a:t>
            </a:r>
            <a:endParaRPr lang="ru-RU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2001501" cy="2134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04664"/>
            <a:ext cx="2945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u="sng" dirty="0" smtClean="0">
                <a:ln w="1905">
                  <a:solidFill>
                    <a:srgbClr val="C00000"/>
                  </a:solidFill>
                </a:ln>
                <a:solidFill>
                  <a:srgbClr val="993300"/>
                </a:solidFill>
                <a:effectLst>
                  <a:glow rad="101600">
                    <a:srgbClr val="CCCCFF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АРШИН</a:t>
            </a:r>
            <a:endParaRPr lang="ru-RU" sz="5400" dirty="0">
              <a:ln w="1905">
                <a:solidFill>
                  <a:srgbClr val="C00000"/>
                </a:solidFill>
              </a:ln>
              <a:solidFill>
                <a:srgbClr val="993300"/>
              </a:solidFill>
              <a:effectLst>
                <a:glow rad="101600">
                  <a:srgbClr val="CCCCFF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874" y="1556792"/>
            <a:ext cx="889612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Старинная мера длины, которая происходит от персидского слова "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арш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" - локоть. 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Это длина всей вытянутой руки от плечевого сустава 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до кончика </a:t>
            </a:r>
            <a:r>
              <a:rPr lang="ru-RU" sz="2800" i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вытянутого среднего пальца. 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В аршине 71,12 см. </a:t>
            </a:r>
          </a:p>
          <a:p>
            <a:endParaRPr lang="ru-RU" sz="2800" i="1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ru-RU" b="1" i="1" dirty="0">
              <a:effectLst>
                <a:glow rad="101600">
                  <a:srgbClr val="FFC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36000" contrast="78000"/>
          </a:blip>
          <a:srcRect/>
          <a:stretch>
            <a:fillRect/>
          </a:stretch>
        </p:blipFill>
        <p:spPr bwMode="auto">
          <a:xfrm>
            <a:off x="1547664" y="4077072"/>
            <a:ext cx="4537075" cy="168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643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ПОСЛОВИЦЫ И ПОГОВОРКИ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«Каждый купец на свой аршин меряет»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«Сидит, ходит, словно аршин проглотил» </a:t>
            </a:r>
            <a:endParaRPr lang="en-US" sz="28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(о неестественно прямом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человеке)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«На аршин борода, да ума на пядь» </a:t>
            </a:r>
            <a:endParaRPr lang="en-US" sz="28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(о взрослом, но глупом человеке)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«На три аршина в землю видит» </a:t>
            </a:r>
            <a:endParaRPr lang="en-US" sz="28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(о внимательном человеке, от которого ничего не утаить)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</a:rPr>
              <a:t>Задача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Купили 100 аршинов ткани.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Сколько это метров ткани?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Решение: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 аршин = 71 см,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100 аршин = 71*100 = 7100 см = 71 м.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Ответ: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купили 71 метр ткани.</a:t>
            </a:r>
          </a:p>
          <a:p>
            <a:endParaRPr lang="ru-RU" dirty="0"/>
          </a:p>
        </p:txBody>
      </p:sp>
      <p:pic>
        <p:nvPicPr>
          <p:cNvPr id="4" name="Picture 10" descr="сканирование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22685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5400" b="1" u="sng" dirty="0" smtClean="0">
                <a:ln w="1905">
                  <a:solidFill>
                    <a:srgbClr val="C00000"/>
                  </a:solidFill>
                </a:ln>
                <a:solidFill>
                  <a:srgbClr val="993300"/>
                </a:solidFill>
                <a:effectLst>
                  <a:glow rad="101600">
                    <a:srgbClr val="CCCCFF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ВЕРСТА</a:t>
            </a:r>
            <a:endParaRPr lang="ru-RU" sz="5400" dirty="0">
              <a:ln w="1905">
                <a:solidFill>
                  <a:srgbClr val="C00000"/>
                </a:solidFill>
              </a:ln>
              <a:solidFill>
                <a:srgbClr val="993300"/>
              </a:solidFill>
              <a:effectLst>
                <a:glow rad="101600">
                  <a:srgbClr val="CCCCFF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       Русская путевая мера (её раннее название - ''поприще''). Этим словом, первоначально называли расстояние, пройденное от одного поворота плуга до другого во время пахоты.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       До царя Алексея Михайловича в 1 версте считали 1000 саженей. При Петре Первом одна верста равнялась 500 саженей, в современном исчислении - 213,36 * 500 = 1066,8 м. 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"Верстой" также назывался верстовой столб на дороге.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4" name="Picture 4" descr="коломенская вер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68850"/>
            <a:ext cx="1250504" cy="182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ПОСЛОВИЦЫ И ПОГОВОРКИ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 Его за версту видно»,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«Коломенская верста»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 шутливое прозвище для высокого человека.)</a:t>
            </a:r>
            <a:r>
              <a:rPr lang="ru-RU" sz="2000" b="1" i="1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«Москва верстой далека, а сердцу рядом» 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так русские люди характеризовали  свое      отношение к столице)</a:t>
            </a:r>
            <a:endParaRPr lang="ru-RU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«Любовь не верстами меряется»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«Семь верст молодцу не крюк»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«От слова до дела - целая верста»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«Верстой ближе, пятаком дешевле»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«На версту отстанешь – на десять догоняешь» </a:t>
            </a:r>
          </a:p>
          <a:p>
            <a:pPr>
              <a:buNone/>
            </a:pPr>
            <a:endParaRPr lang="ru-RU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moscow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653136"/>
            <a:ext cx="2428860" cy="160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u="sng" dirty="0" smtClean="0">
                <a:ln w="1905">
                  <a:solidFill>
                    <a:srgbClr val="C00000"/>
                  </a:solidFill>
                </a:ln>
                <a:solidFill>
                  <a:srgbClr val="993300"/>
                </a:solidFill>
                <a:effectLst>
                  <a:glow rad="101600">
                    <a:srgbClr val="CCCCFF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САЖЕНЬ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4840303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Сажень – происходит от слова «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сягать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», т.е. доставать до чего-либо.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"Маховая сажень" - расстояние между концами пальцев широко расставленных рук взрослого мужчины и равнялась 1,76 м.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" Косая сажень " - самая длинная: расстояние от носка левой ноги до конца среднего пальца поднятой вверх правой руки и равнялась 2,48 м.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effectLst>
                <a:glow rad="101600">
                  <a:srgbClr val="FFC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3216420" cy="204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ПОСЛОВИЦЫ И ПОГОВОРКИ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«Косая сажень в плечах»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b="1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широкоплечий, высокого роста человек)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«Полено к полену – сажень»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(о накоплении запасов, богатства путем экономии)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1728192" cy="282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u="sng" dirty="0" smtClean="0">
                <a:ln w="1905">
                  <a:solidFill>
                    <a:srgbClr val="C00000"/>
                  </a:solidFill>
                </a:ln>
                <a:solidFill>
                  <a:srgbClr val="993300"/>
                </a:solidFill>
                <a:effectLst>
                  <a:glow rad="101600">
                    <a:srgbClr val="CCCCFF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ПЕРСТ</a:t>
            </a:r>
            <a:endParaRPr lang="ru-RU" sz="4800" dirty="0">
              <a:ln w="1905">
                <a:solidFill>
                  <a:srgbClr val="C00000"/>
                </a:solidFill>
              </a:ln>
              <a:solidFill>
                <a:srgbClr val="993300"/>
              </a:solidFill>
              <a:effectLst>
                <a:glow rad="101600">
                  <a:srgbClr val="CCCCFF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5288" y="1268413"/>
            <a:ext cx="7561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800000"/>
              </a:buCl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1556792"/>
            <a:ext cx="7993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</a:rPr>
              <a:t>Старинное название указательного пальца руки. Русский перст равнялся приблизительно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</a:rPr>
              <a:t>2см. Русский перст – это толщина пальца.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2" name="Picture 2" descr="http://www.epress.am/wp-content/uploads/2011/02/fing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56992"/>
            <a:ext cx="231197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55650" y="765175"/>
            <a:ext cx="7056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b="1" i="1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131840" y="488176"/>
            <a:ext cx="333136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5400" b="1" u="sng" dirty="0" smtClean="0">
                <a:ln w="1905">
                  <a:solidFill>
                    <a:srgbClr val="C00000"/>
                  </a:solidFill>
                </a:ln>
                <a:solidFill>
                  <a:srgbClr val="993300"/>
                </a:solidFill>
                <a:effectLst>
                  <a:glow rad="101600">
                    <a:srgbClr val="CCCCFF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ВЕРШОК</a:t>
            </a:r>
            <a:endParaRPr lang="ru-RU" sz="5400" dirty="0" smtClean="0">
              <a:ln w="1905">
                <a:solidFill>
                  <a:srgbClr val="C00000"/>
                </a:solidFill>
              </a:ln>
              <a:solidFill>
                <a:srgbClr val="993300"/>
              </a:solidFill>
              <a:effectLst>
                <a:glow rad="101600">
                  <a:srgbClr val="CCCCFF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556792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chemeClr val="accent2">
                  <a:lumMod val="75000"/>
                </a:schemeClr>
              </a:solidFill>
              <a:ea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</a:rPr>
              <a:t>Старинная русская мера длины, равная ширине двух пальцев (указательного и среднего)</a:t>
            </a:r>
          </a:p>
          <a:p>
            <a:pPr lvl="0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</a:rPr>
              <a:t>1 вершок =  4,45 сантиметра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</a:rPr>
            </a:b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" name="Picture 2" descr="D:\РАБОЧАЯ 1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05064"/>
            <a:ext cx="4393709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ПОСЛОВИЦЫ И ПОГОВОРКИ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«От  горшка два вершка, а уже указчик»  </a:t>
            </a:r>
            <a:endParaRPr lang="en-US" sz="28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молодой человек, не имеющий  жизненного опыта,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но самонадеянно поучающий всех)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«Борода с вершок, а слов с мешок».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«Сам с вершок, а ума горшок».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28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Задача: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Определите «рост» человека, о котором говорят «от горшка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два вершка, а уже указчик» (высоту горшка считать 25см).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Решение: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 вершок = 4,5см  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2вершка = 4,5*2 = 9 см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25+9=34см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Ответ: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высота 34см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5" descr="сканирование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4797152"/>
            <a:ext cx="2017713" cy="150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РЕЗУЛЬТАТЫ АНКЕТИРОВАНИЯ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3068960"/>
          <a:ext cx="8229600" cy="23449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Участвовали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Современные меры длины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Старинные меры длины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одноклассники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20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0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родители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</a:t>
                      </a:r>
                      <a:endParaRPr lang="ru-RU" sz="20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0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20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20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процентах:</a:t>
                      </a:r>
                      <a:endParaRPr lang="ru-RU" sz="20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0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340768"/>
            <a:ext cx="823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Знакомы ли Вам современные меры длины: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миллиметр, сантиметр, дециметр, метр и километр?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Знакомы ли Вам старинные меры длины: аршин, верста, пядь, сажень, вершок и др.?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268760"/>
            <a:ext cx="7561263" cy="1470025"/>
          </a:xfrm>
        </p:spPr>
        <p:txBody>
          <a:bodyPr/>
          <a:lstStyle/>
          <a:p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Старинные русские </a:t>
            </a:r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</a:br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меры длины</a:t>
            </a:r>
            <a:endParaRPr lang="ru-RU" sz="6600" dirty="0">
              <a:solidFill>
                <a:srgbClr val="B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3429000"/>
            <a:ext cx="5256584" cy="20882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Выполнили обучающиеся 5 класса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Гаранина Юлия, Плетнёв Николай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Руководитель: Савельева В.П.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учитель математики ,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высшей квалификационной категории</a:t>
            </a:r>
          </a:p>
          <a:p>
            <a:pPr>
              <a:lnSpc>
                <a:spcPct val="80000"/>
              </a:lnSpc>
            </a:pPr>
            <a:endParaRPr lang="ru-RU" sz="2400" dirty="0" smtClean="0">
              <a:latin typeface="Monotype Corsiva" pitchFamily="66" charset="0"/>
            </a:endParaRPr>
          </a:p>
        </p:txBody>
      </p:sp>
      <p:pic>
        <p:nvPicPr>
          <p:cNvPr id="6" name="Picture 5" descr="d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156527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Исследовательский блок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«Установление длины старинных русских мер опытным путем»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РОСТ ОБУЧАЮЩИХСЯ 1 КЛАССА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1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Измеряемый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см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Маховая сажень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аршин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перст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вершок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Аргасцев М.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127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0,74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1,78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63,5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28,8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Багдасаров 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130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0,76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1,83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65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29,5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Вотякова 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126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0,73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1,77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63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28,6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Вотякова 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122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0,76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1,71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61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27,7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Дьячкова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131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0,78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1,84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65,5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29,7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Картяева К.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134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0,78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1,88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67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30,4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Кислюков 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131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0.76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1,84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65,5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29,7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Красавин 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128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0,74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1,80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64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29,0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Кузнецова 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124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0,72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1,74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62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28,1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Назаренко А.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130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0,76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1,83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63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29,5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Овсянников 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141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0,82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1,98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70,5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32,0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Сыпченко О.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126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0,73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1,77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63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28,6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Исследовательский блок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«Установление длины старинных русских мер опытным путем»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РОСТ ОБУЧАЮЩИХСЯ 5 КЛАССА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2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Измеряемый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см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Маховая сажень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аршин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перст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вершок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Клюйков 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146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0,82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73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33,18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Жданов 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142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0,80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71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32,27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Власов 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143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0,81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2,1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71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32,5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Егорихин 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149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0,84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2,7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74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33,86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Юванов 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136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0.77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1, 65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68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30,99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Гаранина Ю.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150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0,85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2, 8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75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34,09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Плетнёв 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146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0,82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2, 4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73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33,18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Чуланов 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148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0,84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2, 6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74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33,63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Средний рост измеряемых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1340768"/>
          <a:ext cx="6858000" cy="126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маховая сажень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аршин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перст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Вершок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129</a:t>
                      </a:r>
                      <a:endParaRPr lang="ru-RU" sz="2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0,76</a:t>
                      </a:r>
                      <a:endParaRPr lang="ru-RU" sz="2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1,81</a:t>
                      </a:r>
                      <a:endParaRPr lang="ru-RU" sz="2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64,42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29,3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3789040"/>
          <a:ext cx="7344815" cy="1261872"/>
        </p:xfrm>
        <a:graphic>
          <a:graphicData uri="http://schemas.openxmlformats.org/drawingml/2006/table">
            <a:tbl>
              <a:tblPr/>
              <a:tblGrid>
                <a:gridCol w="1368151"/>
                <a:gridCol w="1944216"/>
                <a:gridCol w="895410"/>
                <a:gridCol w="1215390"/>
                <a:gridCol w="19216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маховая сажень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аршин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перст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вершок</a:t>
                      </a:r>
                      <a:endParaRPr lang="ru-RU" sz="2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145</a:t>
                      </a:r>
                      <a:endParaRPr lang="ru-RU" sz="2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0,82</a:t>
                      </a:r>
                      <a:endParaRPr lang="ru-RU" sz="2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2,28</a:t>
                      </a:r>
                      <a:endParaRPr lang="ru-RU" sz="2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72,38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32,96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475656" y="764704"/>
            <a:ext cx="7488832" cy="5361459"/>
          </a:xfrm>
        </p:spPr>
        <p:txBody>
          <a:bodyPr/>
          <a:lstStyle/>
          <a:p>
            <a:pPr algn="just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XVIII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века пользовались русским мерами длины, затем Петр I предложил воспользоваться английскими мерами длины –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ярд, фут и дюйм.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Применение самых разнообразных мер длины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    затрудняло развитие науки, торговли между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    странами. Поэтому назрела необходимость введения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единой системы мер.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Метрическая система мер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была разработана во Франции в 18 в., в России допущена в 19 в. законом разработанным Д.И.Менделеевым.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Основная единица длины-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1  метр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( от греческого слова "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метрон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"- мера).Метр равен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1/40000000 части земного меридиана.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400" i="1" dirty="0" smtClean="0">
                <a:solidFill>
                  <a:srgbClr val="FF0000"/>
                </a:solidFill>
              </a:rPr>
              <a:t>Эталон метра хранится в Международном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400" i="1" dirty="0" smtClean="0">
                <a:solidFill>
                  <a:srgbClr val="FF0000"/>
                </a:solidFill>
              </a:rPr>
              <a:t> бюро мер  и весов во Франции. 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4" descr="CADT8NN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764704"/>
            <a:ext cx="1353534" cy="1800200"/>
          </a:xfrm>
          <a:prstGeom prst="rect">
            <a:avLst/>
          </a:prstGeom>
          <a:noFill/>
        </p:spPr>
      </p:pic>
      <p:pic>
        <p:nvPicPr>
          <p:cNvPr id="1026" name="Picture 2" descr="http://s3-ec.buzzfed.com/static/2013-12/enhanced/webdr01/24/4/enhanced-buzz-13898-1387878603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1331640" cy="183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/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ЗАКЛЮЧЕНИЕ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17443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Проведенная нами работа  интересна. Мы ближе познакомились со старинными русскими единицами измерения длины. Выявили связь между старинными единицами длины и устным народным творчеством – пословицами, поговорками. Большинство старых мер забыто, вышло из употребления, но многие из них встречаются в литературных произведениях, исторических памятниках. История мер – это история торговли, ремесел, сельского хозяйства и строительства, а в конечном итоге – это часть истории человечества.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Но в ходе эксперимента мы пришли к выводу, что измерения с помощью старинных мер длины оказываются не точными, они неудобны для измерений. Выполнив все задачи исследования, можно сказать, что наша гипотеза подтвердилась:</a:t>
            </a: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что старинные русские меры длины утратили свою значимость по причине своей неточности и были заменены на единицы измерения принятые во всём мире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b="1" cap="all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dirty="0"/>
          </a:p>
        </p:txBody>
      </p:sp>
      <p:pic>
        <p:nvPicPr>
          <p:cNvPr id="4" name="Рисунок 2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7768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ЛИТЕРАТУРА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/>
          <a:lstStyle/>
          <a:p>
            <a:pPr lvl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1.Н.Я.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Виленкин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 В.И. Жохов, А.С. Чесноков, С.И.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Щварцбурд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Математика 5 класс, издательство «Мнемозина»,      Москва, 2015</a:t>
            </a:r>
          </a:p>
          <a:p>
            <a:pPr marL="457200" lvl="0" indent="-45720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2. Г.И. Глейзер «История математики в школе»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IV- VI классы. – Москва «Просвещение», 1981. 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3.И.Я.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Депман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 Н.Я.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Виленкин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«За страницами учебника математики»  Москва «Просвещение», 1989.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4. Ю.Г. Круглов, библиотека словесника «Русские народные загадки, пословицы, поговорки», Москва «Просвещение», 1980.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"/>
          </a:xfrm>
        </p:spPr>
        <p:txBody>
          <a:bodyPr/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ЦЕЛЬ 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выяснить, какие меры длины существовали на Руси в старинные времена и почему не используются в настоящее время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ЗАДАЧИ :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1.Собрать материалы о старинных русских мерах длины.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2.Выявить причины возникновения мер, их   достоинства и недостатки. 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3.Ответить на вопрос, необходимо ли знать старинные меры в современное время.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4.Выяснить, что означают пословицы, поговорки, шутки, фразеологизмы, в которых встречаются названия старинных мер длины.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5. Познакомиться с задачами, в которых встречаются старинные меры длины.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6. Провести эксперимент  с измерением длины.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7..Познакомить учащихся и педагогов нашей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школы с собранным материалом.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Методы исследования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- </a:t>
            </a:r>
            <a:r>
              <a:rPr lang="ru-RU" sz="2400" b="1" i="1" dirty="0" smtClean="0">
                <a:solidFill>
                  <a:srgbClr val="FF0000"/>
                </a:solidFill>
              </a:rPr>
              <a:t>поисковый</a:t>
            </a:r>
            <a:r>
              <a:rPr lang="ru-RU" sz="2400" dirty="0" smtClean="0">
                <a:solidFill>
                  <a:srgbClr val="FF0000"/>
                </a:solidFill>
              </a:rPr>
              <a:t> метод </a:t>
            </a:r>
            <a:r>
              <a:rPr lang="ru-RU" sz="2400" dirty="0" smtClean="0"/>
              <a:t>с использованием научной и учебной литературы, а также поиск необходимой информации в сети Интернет;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i="1" dirty="0" smtClean="0">
                <a:solidFill>
                  <a:srgbClr val="FF0000"/>
                </a:solidFill>
              </a:rPr>
              <a:t>практический</a:t>
            </a:r>
            <a:r>
              <a:rPr lang="ru-RU" sz="2400" b="1" dirty="0" smtClean="0">
                <a:solidFill>
                  <a:srgbClr val="FF0000"/>
                </a:solidFill>
              </a:rPr>
              <a:t> метод </a:t>
            </a:r>
            <a:r>
              <a:rPr lang="ru-RU" sz="2400" dirty="0" smtClean="0"/>
              <a:t>выполнения вычислений с применением нестандартных алгоритмов счета;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b="1" i="1" dirty="0" smtClean="0">
                <a:solidFill>
                  <a:srgbClr val="FF0000"/>
                </a:solidFill>
              </a:rPr>
              <a:t>анализ</a:t>
            </a:r>
            <a:r>
              <a:rPr lang="ru-RU" sz="2400" dirty="0" smtClean="0"/>
              <a:t> полученных в ходе исследования данных.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Актуальность</a:t>
            </a:r>
            <a:r>
              <a:rPr lang="ru-RU" sz="1800" b="1" dirty="0" smtClean="0"/>
              <a:t> </a:t>
            </a:r>
            <a:r>
              <a:rPr lang="ru-RU" sz="1800" dirty="0" smtClean="0"/>
              <a:t> исследования обусловлена развитием  математического мышления, основываясь на числовых представлениях в Древней Руси.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Объект</a:t>
            </a:r>
            <a:r>
              <a:rPr lang="ru-RU" sz="1800" b="1" dirty="0" smtClean="0"/>
              <a:t> </a:t>
            </a:r>
            <a:r>
              <a:rPr lang="ru-RU" sz="1800" dirty="0" smtClean="0"/>
              <a:t>   </a:t>
            </a:r>
            <a:r>
              <a:rPr lang="ru-RU" sz="1800" dirty="0" smtClean="0">
                <a:solidFill>
                  <a:srgbClr val="C00000"/>
                </a:solidFill>
              </a:rPr>
              <a:t>изучения</a:t>
            </a:r>
            <a:r>
              <a:rPr lang="ru-RU" sz="1800" dirty="0" smtClean="0"/>
              <a:t>- единицы измерения в Древней Руси 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Предмет </a:t>
            </a:r>
            <a:r>
              <a:rPr lang="ru-RU" sz="1800" dirty="0" smtClean="0">
                <a:solidFill>
                  <a:srgbClr val="C00000"/>
                </a:solidFill>
              </a:rPr>
              <a:t>исследования</a:t>
            </a:r>
            <a:r>
              <a:rPr lang="ru-RU" sz="1800" dirty="0" smtClean="0"/>
              <a:t> -  применение единиц измерения Древней Руси в современной жизни человека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Гипотеза исследования: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Мы предполагаем, что старинные русские меры длины утратили свою значимость по причине своей неточности и были заменены на единицы измерения принятые во всём мире</a:t>
            </a:r>
            <a:endParaRPr lang="ru-RU" sz="36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ЧТО ТАКОЕ МЕРА?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МЕРА </a:t>
            </a:r>
            <a:r>
              <a:rPr lang="ru-RU" sz="1800" b="1" dirty="0" smtClean="0"/>
              <a:t>- </a:t>
            </a:r>
            <a:r>
              <a:rPr lang="ru-RU" sz="1800" dirty="0" smtClean="0"/>
              <a:t>способ определенья количества по принятой единице;</a:t>
            </a:r>
          </a:p>
          <a:p>
            <a:pPr>
              <a:buNone/>
            </a:pPr>
            <a:r>
              <a:rPr lang="ru-RU" sz="1800" dirty="0" smtClean="0"/>
              <a:t>мера вообще прилагается к протяженью и к пространству… Погонная,</a:t>
            </a:r>
          </a:p>
          <a:p>
            <a:pPr>
              <a:buNone/>
            </a:pPr>
            <a:r>
              <a:rPr lang="ru-RU" sz="1800" dirty="0" smtClean="0"/>
              <a:t>линейная мера служит для обозначенья  расстояний или величины линий.</a:t>
            </a:r>
          </a:p>
          <a:p>
            <a:pPr algn="r"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В. И. Даль</a:t>
            </a: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МЕРА</a:t>
            </a:r>
            <a:r>
              <a:rPr lang="ru-RU" sz="1800" b="1" dirty="0" smtClean="0"/>
              <a:t> </a:t>
            </a:r>
            <a:r>
              <a:rPr lang="ru-RU" sz="1800" dirty="0" smtClean="0"/>
              <a:t>- 1. Единица измерения. Метрическая система мер… Метр мера длины. 2. То, чем измеряют; мерило. Мерою служит метровая  линейка.</a:t>
            </a:r>
          </a:p>
          <a:p>
            <a:pPr algn="r"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С. А. Кузнецов</a:t>
            </a: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МЕРА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- единица измерения протяжения.</a:t>
            </a:r>
          </a:p>
          <a:p>
            <a:pPr algn="r"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Д. Н. Ушаков</a:t>
            </a: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МЕРА</a:t>
            </a:r>
            <a:r>
              <a:rPr lang="ru-RU" sz="1800" dirty="0" smtClean="0"/>
              <a:t> – 1. Единица измерения. 2. Предел, в котором осуществляется, проявляется что-нибудь.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С</a:t>
            </a:r>
            <a:r>
              <a:rPr lang="ru-RU" sz="1800" i="1" dirty="0" smtClean="0">
                <a:solidFill>
                  <a:srgbClr val="FF0000"/>
                </a:solidFill>
              </a:rPr>
              <a:t>.И. Ожегов</a:t>
            </a: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280400" cy="1071562"/>
          </a:xfrm>
        </p:spPr>
        <p:txBody>
          <a:bodyPr/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Единицы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измерения длины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Древней Руси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>
              <a:solidFill>
                <a:srgbClr val="B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353425" cy="4751933"/>
          </a:xfrm>
        </p:spPr>
        <p:txBody>
          <a:bodyPr/>
          <a:lstStyle/>
          <a:p>
            <a:pPr marL="457200" lvl="0" indent="-457200">
              <a:buNone/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pPr marL="457200" indent="-457200"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Перст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Вершок 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Пядь 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Сажень 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Локоть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Аршин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Верста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356000" cy="43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80728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Одна из самых старинных мер длины. Название  происходит от древнерусского слова «пясть» - кулак или кисть руки.</a:t>
            </a:r>
          </a:p>
          <a:p>
            <a:pPr eaLnBrk="1" hangingPunct="1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Малая </a:t>
            </a:r>
            <a:r>
              <a:rPr lang="ru-RU" sz="2400" b="1" i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пядь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 расстоянием между концами растянутых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большого и указательного пальцев, примерно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19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см.</a:t>
            </a:r>
          </a:p>
          <a:p>
            <a:pPr eaLnBrk="1" hangingPunct="1"/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ВЕЛИКАЯ пядь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- расстоянию между концами большого пальца и мизинца, примерно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23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см. </a:t>
            </a:r>
          </a:p>
          <a:p>
            <a:pPr eaLnBrk="1" hangingPunct="1"/>
            <a:r>
              <a:rPr lang="ru-RU" sz="2400" b="1" i="1" u="sng" dirty="0">
                <a:solidFill>
                  <a:schemeClr val="accent2">
                    <a:lumMod val="75000"/>
                  </a:schemeClr>
                </a:solidFill>
              </a:rPr>
              <a:t>Пядь с кувырком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- малая пядь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 прибавкой двух суставов указательного пальца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, примерно 27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-31см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4149080"/>
            <a:ext cx="6683297" cy="1944216"/>
            <a:chOff x="2601" y="7074"/>
            <a:chExt cx="8321" cy="1937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-24000" contrast="60000"/>
            </a:blip>
            <a:srcRect/>
            <a:stretch>
              <a:fillRect/>
            </a:stretch>
          </p:blipFill>
          <p:spPr bwMode="auto">
            <a:xfrm>
              <a:off x="2601" y="7074"/>
              <a:ext cx="1988" cy="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-30000" contrast="66000"/>
            </a:blip>
            <a:srcRect/>
            <a:stretch>
              <a:fillRect/>
            </a:stretch>
          </p:blipFill>
          <p:spPr bwMode="auto">
            <a:xfrm>
              <a:off x="5301" y="7074"/>
              <a:ext cx="2008" cy="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bright="-30000" contrast="66000"/>
            </a:blip>
            <a:srcRect/>
            <a:stretch>
              <a:fillRect/>
            </a:stretch>
          </p:blipFill>
          <p:spPr bwMode="auto">
            <a:xfrm>
              <a:off x="8001" y="7074"/>
              <a:ext cx="2921" cy="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u="sng" dirty="0" smtClean="0">
                <a:ln w="1905">
                  <a:solidFill>
                    <a:srgbClr val="C00000"/>
                  </a:solidFill>
                </a:ln>
                <a:solidFill>
                  <a:srgbClr val="993300"/>
                </a:solidFill>
                <a:effectLst>
                  <a:glow rad="101600">
                    <a:srgbClr val="CCCCFF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ПЯДЬ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09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ПОСЛОВИЦЫ И ПОГОВОРКИ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«Не уступить ни пяди»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(не отдать даже самой малости)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«Семь пядей во лбу»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(так говорят об очень умном человеке)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rgbClr val="A2383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rgbClr val="A2383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Задача:</a:t>
            </a:r>
            <a:endParaRPr lang="ru-RU" sz="2800" u="sng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Существовал ли когда-нибудь человек «семи пядей во лбу?»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2000" i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Решение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1пядь = 18см,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7пядей = 18см*7 = 126см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000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i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Ответ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нет, не существовал</a:t>
            </a:r>
          </a:p>
          <a:p>
            <a:pPr>
              <a:buNone/>
            </a:pPr>
            <a:endParaRPr lang="en-US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1291</Words>
  <Application>Microsoft Office PowerPoint</Application>
  <PresentationFormat>Экран (4:3)</PresentationFormat>
  <Paragraphs>332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Старинные русские  меры длины</vt:lpstr>
      <vt:lpstr>ЦЕЛЬ : </vt:lpstr>
      <vt:lpstr>Методы исследования</vt:lpstr>
      <vt:lpstr>Гипотеза исследования:</vt:lpstr>
      <vt:lpstr>ЧТО ТАКОЕ МЕРА?</vt:lpstr>
      <vt:lpstr>Единицы измерения длины  Древней Руси  </vt:lpstr>
      <vt:lpstr>ПЯДЬ</vt:lpstr>
      <vt:lpstr>ПОСЛОВИЦЫ И ПОГОВОРКИ</vt:lpstr>
      <vt:lpstr>Слайд 10</vt:lpstr>
      <vt:lpstr>ПОСЛОВИЦЫ И ПОГОВОРКИ</vt:lpstr>
      <vt:lpstr>ВЕРСТА</vt:lpstr>
      <vt:lpstr>ПОСЛОВИЦЫ И ПОГОВОРКИ</vt:lpstr>
      <vt:lpstr>САЖЕНЬ</vt:lpstr>
      <vt:lpstr>ПОСЛОВИЦЫ И ПОГОВОРКИ</vt:lpstr>
      <vt:lpstr>ПЕРСТ</vt:lpstr>
      <vt:lpstr>Слайд 17</vt:lpstr>
      <vt:lpstr>ПОСЛОВИЦЫ И ПОГОВОРКИ</vt:lpstr>
      <vt:lpstr>РЕЗУЛЬТАТЫ АНКЕТИРОВАНИЯ</vt:lpstr>
      <vt:lpstr>Исследовательский блок «Установление длины старинных русских мер опытным путем»  РОСТ ОБУЧАЮЩИХСЯ 1 КЛАССА</vt:lpstr>
      <vt:lpstr>Исследовательский блок «Установление длины старинных русских мер опытным путем»  РОСТ ОБУЧАЮЩИХСЯ 5 КЛАССА</vt:lpstr>
      <vt:lpstr>Средний рост измеряемых</vt:lpstr>
      <vt:lpstr>Слайд 23</vt:lpstr>
      <vt:lpstr>ЗАКЛЮЧЕНИЕ</vt:lpstr>
      <vt:lpstr>Спасибо за внимание</vt:lpstr>
      <vt:lpstr>ЛИТЕРАТУРА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Yelena</cp:lastModifiedBy>
  <cp:revision>117</cp:revision>
  <cp:lastPrinted>2016-02-01T21:56:57Z</cp:lastPrinted>
  <dcterms:created xsi:type="dcterms:W3CDTF">2012-08-12T16:04:58Z</dcterms:created>
  <dcterms:modified xsi:type="dcterms:W3CDTF">2019-02-18T14:04:07Z</dcterms:modified>
</cp:coreProperties>
</file>