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10BD-F522-4C15-99A6-BA01FC7C6CEE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AF1-9D6D-4B6E-8BC3-E33582E5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10BD-F522-4C15-99A6-BA01FC7C6CEE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AF1-9D6D-4B6E-8BC3-E33582E5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10BD-F522-4C15-99A6-BA01FC7C6CEE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AF1-9D6D-4B6E-8BC3-E33582E5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10BD-F522-4C15-99A6-BA01FC7C6CEE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AF1-9D6D-4B6E-8BC3-E33582E5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10BD-F522-4C15-99A6-BA01FC7C6CEE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AF1-9D6D-4B6E-8BC3-E33582E5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10BD-F522-4C15-99A6-BA01FC7C6CEE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AF1-9D6D-4B6E-8BC3-E33582E5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10BD-F522-4C15-99A6-BA01FC7C6CEE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AF1-9D6D-4B6E-8BC3-E33582E5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10BD-F522-4C15-99A6-BA01FC7C6CEE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AF1-9D6D-4B6E-8BC3-E33582E5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10BD-F522-4C15-99A6-BA01FC7C6CEE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AF1-9D6D-4B6E-8BC3-E33582E5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10BD-F522-4C15-99A6-BA01FC7C6CEE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AF1-9D6D-4B6E-8BC3-E33582E5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10BD-F522-4C15-99A6-BA01FC7C6CEE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CAF1-9D6D-4B6E-8BC3-E33582E5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t="-7000" r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410BD-F522-4C15-99A6-BA01FC7C6CEE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2CAF1-9D6D-4B6E-8BC3-E33582E5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iplot.ru/images/lb/f/fb/f159b.jpg" TargetMode="External"/><Relationship Id="rId2" Type="http://schemas.openxmlformats.org/officeDocument/2006/relationships/hyperlink" Target="http://az.lib.ru/p/pushkin_a_s/.photo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lesem.ru/images/stories/677/kri_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Русские писатели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214422"/>
            <a:ext cx="6215106" cy="1470025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А. С. Пушкин</a:t>
            </a:r>
            <a:br>
              <a:rPr lang="ru-RU" sz="54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«Сказка о рыбаке и рыбке»</a:t>
            </a:r>
            <a:endParaRPr lang="ru-RU" sz="54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3356992"/>
            <a:ext cx="6257924" cy="1800200"/>
          </a:xfrm>
        </p:spPr>
        <p:txBody>
          <a:bodyPr anchor="ctr">
            <a:normAutofit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</a:p>
          <a:p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  <a:endParaRPr lang="en-US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Тест 3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9,3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6572296" cy="3654428"/>
          </a:xfrm>
          <a:solidFill>
            <a:schemeClr val="bg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№ 9</a:t>
            </a:r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sz="4000" dirty="0">
                <a:solidFill>
                  <a:srgbClr val="7030A0"/>
                </a:solidFill>
              </a:rPr>
              <a:t>С</a:t>
            </a:r>
            <a:r>
              <a:rPr lang="ru-RU" sz="4000" dirty="0" smtClean="0">
                <a:solidFill>
                  <a:srgbClr val="7030A0"/>
                </a:solidFill>
              </a:rPr>
              <a:t>колько всего известных сказок написал А. С. Пушкин?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159193"/>
              </p:ext>
            </p:extLst>
          </p:nvPr>
        </p:nvGraphicFramePr>
        <p:xfrm>
          <a:off x="1285852" y="4071942"/>
          <a:ext cx="6572250" cy="1623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2190750"/>
                <a:gridCol w="2190750"/>
              </a:tblGrid>
              <a:tr h="678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786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Три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Пять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Много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2143108" y="414338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6" name="Овал 5"/>
          <p:cNvSpPr/>
          <p:nvPr/>
        </p:nvSpPr>
        <p:spPr>
          <a:xfrm>
            <a:off x="4286248" y="414338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00826" y="414338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0,3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6572296" cy="2225668"/>
          </a:xfrm>
          <a:solidFill>
            <a:schemeClr val="bg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№ 10</a:t>
            </a:r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>На каком портрете изображён Александр Сергеевич Пушкин?</a:t>
            </a:r>
            <a:endParaRPr lang="ru-RU" sz="40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2643182"/>
          <a:ext cx="6572250" cy="321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2190750"/>
                <a:gridCol w="2190750"/>
              </a:tblGrid>
              <a:tr h="7143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00330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2214546" y="278605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6" name="Овал 5"/>
          <p:cNvSpPr/>
          <p:nvPr/>
        </p:nvSpPr>
        <p:spPr>
          <a:xfrm>
            <a:off x="4286248" y="278605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72264" y="278605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2" name="Рисунок 11" descr="крылов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786182" y="3571876"/>
            <a:ext cx="1817688" cy="2181225"/>
          </a:xfrm>
          <a:prstGeom prst="rect">
            <a:avLst/>
          </a:prstGeom>
        </p:spPr>
      </p:pic>
      <p:pic>
        <p:nvPicPr>
          <p:cNvPr id="13" name="Рисунок 12" descr="пушкин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1577676" y="3552826"/>
            <a:ext cx="1773806" cy="220027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0016" y="3525946"/>
            <a:ext cx="1542422" cy="22008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142976" y="642919"/>
            <a:ext cx="7072362" cy="52864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Литература:</a:t>
            </a:r>
          </a:p>
          <a:p>
            <a:r>
              <a:rPr lang="ru-RU" dirty="0"/>
              <a:t>Литературное чтение. 2 класс. Учеб. Для </a:t>
            </a:r>
            <a:r>
              <a:rPr lang="ru-RU" dirty="0" err="1"/>
              <a:t>общеобразоват</a:t>
            </a:r>
            <a:r>
              <a:rPr lang="ru-RU" dirty="0"/>
              <a:t>. Учреждений. В 2 ч. Ч. 1 / [сост. Л. Ф. Климанова и др.]. – 6-е изд. – М.: Просвещение, 2009.</a:t>
            </a:r>
          </a:p>
          <a:p>
            <a:pPr algn="ctr"/>
            <a:r>
              <a:rPr lang="ru-RU" dirty="0">
                <a:solidFill>
                  <a:schemeClr val="accent2"/>
                </a:solidFill>
              </a:rPr>
              <a:t>Иллюстрации</a:t>
            </a:r>
          </a:p>
          <a:p>
            <a:r>
              <a:rPr lang="ru-RU" u="sng" dirty="0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://az.lib.ru/p/pushkin_a_s/.photo1.jpg</a:t>
            </a:r>
            <a:r>
              <a:rPr lang="ru-RU" dirty="0"/>
              <a:t> – А.С. Пушкин</a:t>
            </a:r>
          </a:p>
          <a:p>
            <a:r>
              <a:rPr lang="ru-RU" u="sng" dirty="0">
                <a:hlinkClick r:id="rId3"/>
              </a:rPr>
              <a:t>http://www.profiplot.ru/images/lb/f/fb/f159b.jpg</a:t>
            </a:r>
            <a:r>
              <a:rPr lang="ru-RU" dirty="0"/>
              <a:t>  - Л.Н. Толстой</a:t>
            </a:r>
          </a:p>
          <a:p>
            <a:r>
              <a:rPr lang="ru-RU" u="sng" dirty="0">
                <a:hlinkClick r:id="rId4"/>
              </a:rPr>
              <a:t>http://www.telesem.ru/images/stories/677/kri_.jpg</a:t>
            </a:r>
            <a:r>
              <a:rPr lang="ru-RU" dirty="0"/>
              <a:t>  И.А. Крылов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3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6572296" cy="3654428"/>
          </a:xfrm>
          <a:solidFill>
            <a:schemeClr val="bg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№ 1</a:t>
            </a:r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>Где жил старик со своею старухой?</a:t>
            </a:r>
            <a:endParaRPr lang="ru-RU" sz="40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519325"/>
              </p:ext>
            </p:extLst>
          </p:nvPr>
        </p:nvGraphicFramePr>
        <p:xfrm>
          <a:off x="1285852" y="4071942"/>
          <a:ext cx="6572250" cy="1357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2190750"/>
                <a:gridCol w="2190750"/>
              </a:tblGrid>
              <a:tr h="678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786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</a:t>
                      </a:r>
                      <a:r>
                        <a:rPr lang="ru-RU" sz="2800" baseline="0" dirty="0" smtClean="0"/>
                        <a:t> землянке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</a:t>
                      </a:r>
                      <a:r>
                        <a:rPr lang="ru-RU" sz="2800" baseline="0" dirty="0" smtClean="0"/>
                        <a:t> избушке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</a:t>
                      </a:r>
                      <a:r>
                        <a:rPr lang="ru-RU" sz="2800" baseline="0" dirty="0" smtClean="0"/>
                        <a:t> шалаше</a:t>
                      </a:r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2143108" y="414338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6" name="Овал 5"/>
          <p:cNvSpPr/>
          <p:nvPr/>
        </p:nvSpPr>
        <p:spPr>
          <a:xfrm>
            <a:off x="4286248" y="414338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00826" y="414338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3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6572296" cy="4083056"/>
          </a:xfrm>
          <a:solidFill>
            <a:schemeClr val="bg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№ 2</a:t>
            </a:r>
            <a:r>
              <a:rPr lang="ru-RU" sz="3600" dirty="0" smtClean="0">
                <a:solidFill>
                  <a:schemeClr val="accent2"/>
                </a:solidFill>
              </a:rPr>
              <a:t/>
            </a:r>
            <a:br>
              <a:rPr lang="ru-RU" sz="3600" dirty="0" smtClean="0">
                <a:solidFill>
                  <a:schemeClr val="accent2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Какой рыболовной снастью ловил рыбу старик?</a:t>
            </a:r>
            <a:endParaRPr lang="ru-RU" sz="36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64466"/>
              </p:ext>
            </p:extLst>
          </p:nvPr>
        </p:nvGraphicFramePr>
        <p:xfrm>
          <a:off x="571471" y="4572008"/>
          <a:ext cx="8001057" cy="185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1"/>
                <a:gridCol w="2833707"/>
                <a:gridCol w="2667019"/>
              </a:tblGrid>
              <a:tr h="928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Удочкой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Неводом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Бреднем</a:t>
                      </a:r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571604" y="4786322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6" name="Овал 5"/>
          <p:cNvSpPr/>
          <p:nvPr/>
        </p:nvSpPr>
        <p:spPr>
          <a:xfrm>
            <a:off x="4143372" y="4786322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929454" y="4786322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3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6572296" cy="2940048"/>
          </a:xfrm>
          <a:solidFill>
            <a:schemeClr val="bg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№ 3</a:t>
            </a:r>
            <a:r>
              <a:rPr lang="ru-RU" sz="3600" dirty="0" smtClean="0">
                <a:solidFill>
                  <a:schemeClr val="accent2"/>
                </a:solidFill>
              </a:rPr>
              <a:t/>
            </a:r>
            <a:br>
              <a:rPr lang="ru-RU" sz="3600" dirty="0" smtClean="0">
                <a:solidFill>
                  <a:schemeClr val="accent2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 Сколько раз закидывал старик невод в тот день, когда поймал золотую рыбку?</a:t>
            </a:r>
            <a:endParaRPr lang="ru-RU" sz="3600" dirty="0">
              <a:solidFill>
                <a:schemeClr val="accent2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214414" y="3286125"/>
            <a:ext cx="6429420" cy="192882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А</a:t>
            </a:r>
            <a:r>
              <a:rPr lang="ru-RU" dirty="0" smtClean="0"/>
              <a:t>   Два раза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В</a:t>
            </a:r>
            <a:r>
              <a:rPr lang="ru-RU" dirty="0" smtClean="0"/>
              <a:t>   Три раза.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С</a:t>
            </a:r>
            <a:r>
              <a:rPr lang="ru-RU" dirty="0" smtClean="0"/>
              <a:t>   Пять раз.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500166" y="3357562"/>
            <a:ext cx="50006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500166" y="3929066"/>
            <a:ext cx="50006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12" name="Овал 11"/>
          <p:cNvSpPr/>
          <p:nvPr/>
        </p:nvSpPr>
        <p:spPr>
          <a:xfrm>
            <a:off x="1500166" y="4429132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С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3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6572296" cy="2940048"/>
          </a:xfrm>
          <a:solidFill>
            <a:schemeClr val="bg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№ 4</a:t>
            </a:r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>Сколько желаний старухи исполнила золотая рыбка?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283214"/>
              </p:ext>
            </p:extLst>
          </p:nvPr>
        </p:nvGraphicFramePr>
        <p:xfrm>
          <a:off x="1357290" y="3500438"/>
          <a:ext cx="6572250" cy="1357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2190750"/>
                <a:gridCol w="2190750"/>
              </a:tblGrid>
              <a:tr h="678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786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Три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Пять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Четыре</a:t>
                      </a:r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2071670" y="357187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6" name="Овал 5"/>
          <p:cNvSpPr/>
          <p:nvPr/>
        </p:nvSpPr>
        <p:spPr>
          <a:xfrm>
            <a:off x="4286248" y="357187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429388" y="357187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3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6572296" cy="3154362"/>
          </a:xfrm>
          <a:solidFill>
            <a:schemeClr val="bg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r>
              <a:rPr lang="ru-RU" sz="3300" dirty="0" smtClean="0">
                <a:solidFill>
                  <a:srgbClr val="FF0000"/>
                </a:solidFill>
              </a:rPr>
              <a:t>Вопрос № 5</a:t>
            </a:r>
            <a:r>
              <a:rPr lang="ru-RU" sz="3300" dirty="0" smtClean="0">
                <a:solidFill>
                  <a:schemeClr val="accent2"/>
                </a:solidFill>
              </a:rPr>
              <a:t/>
            </a:r>
            <a:br>
              <a:rPr lang="ru-RU" sz="3300" dirty="0" smtClean="0">
                <a:solidFill>
                  <a:schemeClr val="accent2"/>
                </a:solidFill>
              </a:rPr>
            </a:br>
            <a:r>
              <a:rPr lang="ru-RU" sz="3300" dirty="0" smtClean="0">
                <a:solidFill>
                  <a:srgbClr val="7030A0"/>
                </a:solidFill>
              </a:rPr>
              <a:t>Какое было второе желание старухи?</a:t>
            </a:r>
            <a:endParaRPr lang="ru-RU" sz="40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869149"/>
              </p:ext>
            </p:extLst>
          </p:nvPr>
        </p:nvGraphicFramePr>
        <p:xfrm>
          <a:off x="1357290" y="3643314"/>
          <a:ext cx="6572250" cy="1694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2190750"/>
                <a:gridCol w="2190750"/>
              </a:tblGrid>
              <a:tr h="7500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Корыто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Изба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Вольная царица</a:t>
                      </a:r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2071670" y="378619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6" name="Овал 5"/>
          <p:cNvSpPr/>
          <p:nvPr/>
        </p:nvSpPr>
        <p:spPr>
          <a:xfrm>
            <a:off x="4286248" y="378619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429388" y="378619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3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394674"/>
            <a:ext cx="6572296" cy="2940048"/>
          </a:xfrm>
          <a:solidFill>
            <a:schemeClr val="bg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№ 6</a:t>
            </a:r>
            <a:r>
              <a:rPr lang="ru-RU" sz="3600" dirty="0" smtClean="0">
                <a:solidFill>
                  <a:schemeClr val="accent2"/>
                </a:solidFill>
              </a:rPr>
              <a:t/>
            </a:r>
            <a:br>
              <a:rPr lang="ru-RU" sz="3600" dirty="0" smtClean="0">
                <a:solidFill>
                  <a:schemeClr val="accent2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Кем</a:t>
            </a:r>
            <a:r>
              <a:rPr lang="ru-RU" sz="3600" dirty="0" smtClean="0">
                <a:solidFill>
                  <a:schemeClr val="accent2"/>
                </a:solidFill>
              </a:rPr>
              <a:t> </a:t>
            </a:r>
            <a:r>
              <a:rPr lang="ru-RU" sz="3600" dirty="0" smtClean="0">
                <a:solidFill>
                  <a:srgbClr val="7030A0"/>
                </a:solidFill>
              </a:rPr>
              <a:t>желала стать старуха в самой заветной своей мечте? 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214414" y="3286125"/>
            <a:ext cx="6429420" cy="192882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А</a:t>
            </a:r>
            <a:r>
              <a:rPr lang="ru-RU" dirty="0" smtClean="0"/>
              <a:t>   Владычицей морскою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В</a:t>
            </a:r>
            <a:r>
              <a:rPr lang="ru-RU" dirty="0" smtClean="0"/>
              <a:t>   Королевой красоты</a:t>
            </a:r>
          </a:p>
          <a:p>
            <a:r>
              <a:rPr lang="ru-RU" smtClean="0">
                <a:solidFill>
                  <a:schemeClr val="tx2"/>
                </a:solidFill>
              </a:rPr>
              <a:t>С</a:t>
            </a:r>
            <a:r>
              <a:rPr lang="ru-RU" smtClean="0"/>
              <a:t>   </a:t>
            </a:r>
            <a:r>
              <a:rPr lang="ru-RU" smtClean="0"/>
              <a:t>Вольною </a:t>
            </a:r>
            <a:r>
              <a:rPr lang="ru-RU" dirty="0" smtClean="0"/>
              <a:t>царицей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500166" y="3357562"/>
            <a:ext cx="50006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500166" y="3929066"/>
            <a:ext cx="50006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12" name="Овал 11"/>
          <p:cNvSpPr/>
          <p:nvPr/>
        </p:nvSpPr>
        <p:spPr>
          <a:xfrm>
            <a:off x="1500166" y="4429132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С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7,3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6572296" cy="2225668"/>
          </a:xfrm>
          <a:solidFill>
            <a:schemeClr val="bg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№ 7</a:t>
            </a:r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>Какая пословица лучше всего иллюстрирует эту сказку?</a:t>
            </a:r>
            <a:endParaRPr lang="ru-RU" sz="40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579264"/>
              </p:ext>
            </p:extLst>
          </p:nvPr>
        </p:nvGraphicFramePr>
        <p:xfrm>
          <a:off x="1357290" y="2643182"/>
          <a:ext cx="6572250" cy="251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2190750"/>
                <a:gridCol w="2190750"/>
              </a:tblGrid>
              <a:tr h="7143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8595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Ученье</a:t>
                      </a:r>
                      <a:r>
                        <a:rPr lang="ru-RU" sz="2800" baseline="0" dirty="0" smtClean="0"/>
                        <a:t> – свет, а </a:t>
                      </a:r>
                      <a:r>
                        <a:rPr lang="ru-RU" sz="2800" baseline="0" dirty="0" err="1" smtClean="0"/>
                        <a:t>неученье</a:t>
                      </a:r>
                      <a:r>
                        <a:rPr lang="ru-RU" sz="2800" baseline="0" dirty="0" smtClean="0"/>
                        <a:t> – тьма.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Лиха беда начало.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Много желать</a:t>
                      </a:r>
                      <a:r>
                        <a:rPr lang="ru-RU" sz="2800" baseline="0" dirty="0" smtClean="0"/>
                        <a:t> – добра не видать.</a:t>
                      </a:r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2214546" y="278605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6" name="Овал 5"/>
          <p:cNvSpPr/>
          <p:nvPr/>
        </p:nvSpPr>
        <p:spPr>
          <a:xfrm>
            <a:off x="4286248" y="278605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72264" y="278605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8,2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6572296" cy="2940048"/>
          </a:xfrm>
          <a:solidFill>
            <a:schemeClr val="bg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№ 8</a:t>
            </a:r>
            <a:r>
              <a:rPr lang="ru-RU" sz="3600" dirty="0" smtClean="0">
                <a:solidFill>
                  <a:schemeClr val="accent2"/>
                </a:solidFill>
              </a:rPr>
              <a:t/>
            </a:r>
            <a:br>
              <a:rPr lang="ru-RU" sz="3600" dirty="0" smtClean="0">
                <a:solidFill>
                  <a:schemeClr val="accent2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За что в сказке была наказана старуха?</a:t>
            </a:r>
            <a:endParaRPr lang="ru-RU" sz="3600" dirty="0">
              <a:solidFill>
                <a:schemeClr val="accent2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214414" y="3286125"/>
            <a:ext cx="6429420" cy="192882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А</a:t>
            </a:r>
            <a:r>
              <a:rPr lang="ru-RU" dirty="0" smtClean="0"/>
              <a:t>   За жадность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В</a:t>
            </a:r>
            <a:r>
              <a:rPr lang="ru-RU" dirty="0" smtClean="0"/>
              <a:t>   За лень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500166" y="3357562"/>
            <a:ext cx="50006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500166" y="3929066"/>
            <a:ext cx="50006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205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А. С. Пушкин «Сказка о рыбаке и рыбке»</vt:lpstr>
      <vt:lpstr>Вопрос № 1 Где жил старик со своею старухой?</vt:lpstr>
      <vt:lpstr>Вопрос № 2 Какой рыболовной снастью ловил рыбу старик?</vt:lpstr>
      <vt:lpstr>Вопрос № 3  Сколько раз закидывал старик невод в тот день, когда поймал золотую рыбку?</vt:lpstr>
      <vt:lpstr>Вопрос № 4 Сколько желаний старухи исполнила золотая рыбка? </vt:lpstr>
      <vt:lpstr>Вопрос № 5 Какое было второе желание старухи?</vt:lpstr>
      <vt:lpstr>Вопрос № 6 Кем желала стать старуха в самой заветной своей мечте? </vt:lpstr>
      <vt:lpstr>Вопрос № 7 Какая пословица лучше всего иллюстрирует эту сказку?</vt:lpstr>
      <vt:lpstr>Вопрос № 8 За что в сказке была наказана старуха?</vt:lpstr>
      <vt:lpstr>Вопрос № 9 Сколько всего известных сказок написал А. С. Пушкин? </vt:lpstr>
      <vt:lpstr>Вопрос № 10 На каком портрете изображён Александр Сергеевич Пушкин?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Русские писатели</dc:title>
  <dc:creator>123456</dc:creator>
  <cp:lastModifiedBy>Lybava</cp:lastModifiedBy>
  <cp:revision>37</cp:revision>
  <dcterms:created xsi:type="dcterms:W3CDTF">2011-09-09T16:46:18Z</dcterms:created>
  <dcterms:modified xsi:type="dcterms:W3CDTF">2016-09-20T09:29:28Z</dcterms:modified>
</cp:coreProperties>
</file>