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5" r:id="rId8"/>
    <p:sldId id="301" r:id="rId9"/>
    <p:sldId id="302" r:id="rId10"/>
    <p:sldId id="306" r:id="rId11"/>
    <p:sldId id="303" r:id="rId12"/>
    <p:sldId id="304" r:id="rId13"/>
    <p:sldId id="307" r:id="rId14"/>
    <p:sldId id="268" r:id="rId15"/>
    <p:sldId id="275" r:id="rId16"/>
    <p:sldId id="276" r:id="rId17"/>
    <p:sldId id="277" r:id="rId18"/>
    <p:sldId id="289" r:id="rId19"/>
    <p:sldId id="292" r:id="rId20"/>
    <p:sldId id="282" r:id="rId21"/>
    <p:sldId id="283" r:id="rId22"/>
    <p:sldId id="281" r:id="rId23"/>
    <p:sldId id="285" r:id="rId24"/>
    <p:sldId id="294" r:id="rId25"/>
    <p:sldId id="284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5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4FD7-6779-4F9F-8593-30A4F2994E68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10/110/619/110619720_1.png" TargetMode="External"/><Relationship Id="rId13" Type="http://schemas.openxmlformats.org/officeDocument/2006/relationships/hyperlink" Target="http://kladraz.ru/upload/blogs/5831_c81534ebad0b3dd8044a05f21b472aad.jpg" TargetMode="External"/><Relationship Id="rId18" Type="http://schemas.openxmlformats.org/officeDocument/2006/relationships/hyperlink" Target="http://rshem.pnzreg.ru/files/shem_pnzreg_ru/pnp/vdppd.png" TargetMode="External"/><Relationship Id="rId3" Type="http://schemas.openxmlformats.org/officeDocument/2006/relationships/hyperlink" Target="http://47raduga.caduk.ru/images/pravarebenka.png" TargetMode="External"/><Relationship Id="rId7" Type="http://schemas.openxmlformats.org/officeDocument/2006/relationships/hyperlink" Target="http://old.edu54.ru/sites/default/files/upload/2011/05/1226526676_shkolniki.jpg" TargetMode="External"/><Relationship Id="rId12" Type="http://schemas.openxmlformats.org/officeDocument/2006/relationships/hyperlink" Target="https://snoska.ru/images/covers/2a/12/2a124bbc-9904-5d8c-b32f-23dca0c15682.jpg" TargetMode="External"/><Relationship Id="rId17" Type="http://schemas.openxmlformats.org/officeDocument/2006/relationships/hyperlink" Target="http://www.djankoyschool7.ru/fornews/konstituciya/konst_rf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playcast.ru/uploads/2016/06/11/18958398.gif" TargetMode="External"/><Relationship Id="rId20" Type="http://schemas.openxmlformats.org/officeDocument/2006/relationships/hyperlink" Target="http://www.playcast.ru/uploads/2015/08/22/1477457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tod-kopilka.ru/images/doc/19/13485/hello_html_m22cc79e1.png" TargetMode="External"/><Relationship Id="rId11" Type="http://schemas.openxmlformats.org/officeDocument/2006/relationships/hyperlink" Target="http://pravomer.info/upload_files/ttest2/pripisnoe2.jpg" TargetMode="External"/><Relationship Id="rId5" Type="http://schemas.openxmlformats.org/officeDocument/2006/relationships/hyperlink" Target="http://fs.nashaucheba.ru/tw_files2/urls_3/1467/d-1466092/1466092_html_m511920a5.jpg" TargetMode="External"/><Relationship Id="rId15" Type="http://schemas.openxmlformats.org/officeDocument/2006/relationships/hyperlink" Target="http://www.biblus.ru/pics/a/d/e/1005455280.jpg" TargetMode="External"/><Relationship Id="rId10" Type="http://schemas.openxmlformats.org/officeDocument/2006/relationships/hyperlink" Target="http://boombob.ru/img/picture/Jun/13/a1232487efeaeb46c3092a8ef3d1dfbf/11.jpg" TargetMode="External"/><Relationship Id="rId19" Type="http://schemas.openxmlformats.org/officeDocument/2006/relationships/hyperlink" Target="http://glodealer.com/sites/default/files/sale/6-5/skidki-Moskva-1401526201_6.jpg" TargetMode="External"/><Relationship Id="rId4" Type="http://schemas.openxmlformats.org/officeDocument/2006/relationships/hyperlink" Target="http://zvezdochka-ds.ucoz.ru/prava003.jpg" TargetMode="External"/><Relationship Id="rId9" Type="http://schemas.openxmlformats.org/officeDocument/2006/relationships/hyperlink" Target="http://www.cadmus.ru/service/web/2010/11/kvart/img/i8.jpg" TargetMode="External"/><Relationship Id="rId14" Type="http://schemas.openxmlformats.org/officeDocument/2006/relationships/hyperlink" Target="http://www.bookclub.ua/images/db/goods/35026_5183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2" y="4581127"/>
          <a:ext cx="7704856" cy="1800639"/>
        </p:xfrm>
        <a:graphic>
          <a:graphicData uri="http://schemas.openxmlformats.org/drawingml/2006/table">
            <a:tbl>
              <a:tblPr/>
              <a:tblGrid>
                <a:gridCol w="490850"/>
                <a:gridCol w="490850"/>
                <a:gridCol w="669341"/>
                <a:gridCol w="490850"/>
                <a:gridCol w="490850"/>
                <a:gridCol w="490850"/>
                <a:gridCol w="490850"/>
                <a:gridCol w="490850"/>
                <a:gridCol w="490850"/>
                <a:gridCol w="490850"/>
                <a:gridCol w="490850"/>
                <a:gridCol w="669341"/>
                <a:gridCol w="490850"/>
                <a:gridCol w="490850"/>
                <a:gridCol w="475974"/>
              </a:tblGrid>
              <a:tr h="600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3" marR="55583" marT="55583" marB="555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Актуализация знаний.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Найдите закономерность и расшифруйте слово.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доске закрыта тема. Зашифрованное слово: первая цифра – номер слова, вторая цифра – номер буквы этого слова.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юридическая;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уголовная;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административная;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гражданско-правовая;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дисциплинарная.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Определите вид ответственности, </a:t>
            </a:r>
          </a:p>
          <a:p>
            <a:pPr algn="ctr"/>
            <a:r>
              <a:rPr lang="ru-RU" sz="2800" b="1" dirty="0" smtClean="0"/>
              <a:t>наступившей в следующих случаях: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а) рабочий опоздал на работу; </a:t>
            </a:r>
          </a:p>
          <a:p>
            <a:endParaRPr lang="ru-RU" sz="2800" dirty="0" smtClean="0"/>
          </a:p>
          <a:p>
            <a:r>
              <a:rPr lang="ru-RU" sz="2800" dirty="0" smtClean="0"/>
              <a:t>б) суд признал вину подростка, укравшего вещи из автомобиля; </a:t>
            </a:r>
          </a:p>
          <a:p>
            <a:endParaRPr lang="ru-RU" sz="2800" dirty="0" smtClean="0"/>
          </a:p>
          <a:p>
            <a:r>
              <a:rPr lang="ru-RU" sz="2800" dirty="0" smtClean="0"/>
              <a:t>в) суд удовлетворил иск гражданина к соседям, залившим его квартиру; </a:t>
            </a:r>
          </a:p>
          <a:p>
            <a:endParaRPr lang="ru-RU" sz="2800" dirty="0" smtClean="0"/>
          </a:p>
          <a:p>
            <a:r>
              <a:rPr lang="ru-RU" sz="2800" dirty="0" smtClean="0"/>
              <a:t>г) пешеход перешёл улицу в запрещённом месте.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чувства побудили к данным поступкам: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а)  Из – за чего братец Иванушка стал козлёночком? </a:t>
            </a:r>
          </a:p>
          <a:p>
            <a:endParaRPr lang="ru-RU" sz="2800" dirty="0" smtClean="0"/>
          </a:p>
          <a:p>
            <a:r>
              <a:rPr lang="ru-RU" sz="2800" dirty="0" smtClean="0"/>
              <a:t>б)  Что заставило царя в сказке “Конёк-горбунок” прыгнуть в кипящий котёл? </a:t>
            </a:r>
          </a:p>
          <a:p>
            <a:endParaRPr lang="ru-RU" sz="2800" dirty="0" smtClean="0"/>
          </a:p>
          <a:p>
            <a:r>
              <a:rPr lang="ru-RU" sz="2800" dirty="0" smtClean="0"/>
              <a:t>в)  Что погубило раджу-героя мультфильма “Золотая антилопа”?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Решение проблемных ситуаций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 группа.</a:t>
            </a:r>
            <a:r>
              <a:rPr lang="ru-RU" sz="2800" dirty="0" smtClean="0"/>
              <a:t> К чему может привести безответственное решение врача?</a:t>
            </a:r>
          </a:p>
          <a:p>
            <a:endParaRPr lang="ru-RU" sz="2800" dirty="0" smtClean="0"/>
          </a:p>
          <a:p>
            <a:r>
              <a:rPr lang="ru-RU" sz="2800" i="1" dirty="0" smtClean="0"/>
              <a:t>2 группа. </a:t>
            </a:r>
            <a:r>
              <a:rPr lang="ru-RU" sz="2800" dirty="0" smtClean="0"/>
              <a:t>К чему приведет безответственное решение пилота?</a:t>
            </a:r>
          </a:p>
          <a:p>
            <a:endParaRPr lang="ru-RU" sz="2800" dirty="0" smtClean="0"/>
          </a:p>
          <a:p>
            <a:r>
              <a:rPr lang="ru-RU" sz="2800" i="1" dirty="0" smtClean="0"/>
              <a:t>3 группа. </a:t>
            </a:r>
            <a:r>
              <a:rPr lang="ru-RU" sz="2800" dirty="0" smtClean="0"/>
              <a:t>К чему приведет безответственный поступок шофера?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Международный правовой документ, определяющий права детей в государствах-участниках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«Конвенция ООН о правах ребенка»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8" descr="http://zvezdochka-ds.ucoz.ru/prava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5472608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7667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Конвенция о правах ребенка была принята 20 ноября 1989 г. на Генеральной Ассамблее ООН. Конвенция была открыта для подписания 26 января 1990 г. Уже в этот первый день 61 страна подписала этот документ. Наша страна присоединилась к Конвенции 13 июля 1990 г. Этот наиважнейший документ вступил в силу 2 сентября 1990 г.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Статья 29 Конвенции прав человека гласит, что человек имеет не только права, но и обязанности.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ОБЯЗАННОСТИ ДЕТЕЙ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ребенок обязан: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Придерживаться общепринятых правил поведения;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уважать права и культурную самобытность других;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слушаться родителей и лиц, их заменяющих;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получать основное общее образование;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соблюдать правила поведения, правила техники безопасности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учебную дисциплину, установленные в воспитательных и образовательных учреждениях, дома и в общественных местах;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Если обязанности не выполняются – наступает ответственность, ответственность по закону.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893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Cambria" pitchFamily="18" charset="0"/>
              </a:rPr>
              <a:t> 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Поведение человека в обществе регулируется не только моральными нормами, но и правовыми. Несоблюдение этих правил влечёт ответственность в административном или даже уголовном порядке.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ОТВЕТСТВЕННОСТЬ ДЕТЕЙ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Ребенок несет ответственность: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своей совестью;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родителями и лицами их заменяющими;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преподавателями и воспитателями, администрацией учреждений образования;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ребенок несет ответственность за совершение общественно-опасных действий или злостное систематическое нарушение правил общественного поведения.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Ребенок которому исполнилось 11 лет, может быть помещен в специальное воспитательное учреждение для детей и подростков. 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14 лет наступает: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административная ответственность;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дисциплинарная;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совершение правонарушений, в том числе за грубые и неоднократные нарушения устава школы – исключение из школы;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нарушения трудовой дисциплины;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гражданско-правовая ответственность, самостоятельная имущественная ответственность по заключенным сделкам;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возмещение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причиненного вреда.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16 лет наступает административная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полная уголовная ответственность 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8" name="Picture 8" descr="https://snoska.ru/images/covers/2a/12/2a124bbc-9904-5d8c-b32f-23dca0c15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12977"/>
            <a:ext cx="209820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5905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1.В каких документах говорится о правах и обязанностях ребенка ?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0888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Декларация прав человека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13285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Конвенция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 правам ребенка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70080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Конституция Российской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Федерации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196752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Устав школы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194" name="Picture 2" descr="http://vizit-nt.ru/images/product_images/info_images/1455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088232" cy="252028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kladraz.ru/upload/blogs/5831_c81534ebad0b3dd8044a05f21b472a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2160240" cy="252028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http://www.bookclub.ua/images/db/goods/35026_51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80928"/>
            <a:ext cx="2232248" cy="266429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http://www.biblus.ru/pics/a/d/e/1005455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04864"/>
            <a:ext cx="2160240" cy="273630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606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Викторина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endParaRPr lang="ru-RU" sz="20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2474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djankoyschool7.ru/fornews/konstituciya/konst_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2304256" cy="3096344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Picture 4" descr="http://rshem.pnzreg.ru/files/shem_pnzreg_ru/pnp/vdpp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664296" cy="316835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4" name="Picture 8" descr="http://glodealer.com/sites/default/files/sale/6-5/skidki-Moskva-1401526201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2664296" cy="302433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948264" y="234888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12 декабря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191683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20 ноября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268760"/>
            <a:ext cx="1170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 июня 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1" y="548680"/>
            <a:ext cx="5832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2.Соотнесите дату и их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ld.edu54.ru/sites/default/files/upload/2011/05/1226526676_shkol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http://fs.nashaucheba.ru/tw_files2/urls_3/1467/d-1466092/1466092_html_m511920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1800200" cy="1296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"Твои поступки и ответственность за них"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9" y="3645024"/>
            <a:ext cx="360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Классный руководитель 5 класса: Н.Г.Антонова,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учитель ГБОУ ООШ с.Заволжье</a:t>
            </a: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9"/>
            <a:ext cx="60486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3.Выбери обязанности школьника: 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Защищать свое Отечество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Добросовестно учиться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Беречь школьное имущество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Уважать участников и работников школы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Выполнять устав школы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Платить налоги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Выполнять правила внутреннего распорядка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/>
            </a:r>
            <a:br>
              <a:rPr lang="ru-RU" sz="2400" b="1" dirty="0" smtClean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  <p:pic>
        <p:nvPicPr>
          <p:cNvPr id="6150" name="Picture 6" descr="http://www.playcast.ru/uploads/2015/08/22/147745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28083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4.Составьте правильно  пословицы.</a:t>
            </a:r>
          </a:p>
          <a:p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Грамоте учиться – а потехе час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Делу время, всегда пригодится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Жить – суда боится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Правда - родине служить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Дело- мастера боится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Тот герой , не сиди на печи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Хочешь есть калачи – кто за родину горой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79208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Какие права отражены в пословицах ?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1.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Грамоте учиться – всегда пригодится.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Право на образование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2.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Делу – время, а потехе – час.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Право на отдых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3.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Правда суда не боится.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Право на защиту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4.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Дело мастера боится.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Право на труд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5.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Жить – родине служить.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Служить отчеству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6.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Хочешь есть калачи, не сиди на печи.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Право на труд 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4345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5. Тест.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Кто из взрослых должен следить за выполнением ваших прав и обязанностей?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А) родители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Б) педагоги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В) полиция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какого возраста подросток может устроиться на работу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А) с 14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Б) с 15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В) с 16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каком возрасте наступает уголовная ответственность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А) с 14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Б) с 16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В) с 18 лет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6. Какие виды наказаний предусмотрены для несовершеннолетних?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Штраф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Конфискация имущества 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Обязательные работы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Арест 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Исправительные работы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Пожизненное лишение свободы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Лишение свободы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Лишение наград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Лишение права заниматься определенной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деятельностью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92696"/>
            <a:ext cx="7704856" cy="215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имеет столько прав, сколько он может и хочет иметь, при условии, что знает, как этими правами следует воспользоваться 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50" name="AutoShape 2" descr="http://abali.ru/wp-content/uploads/2014/03/razvivayushhijsya_flag_rossi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www.playcast.ru/uploads/2016/06/11/189583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112568" cy="3489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hlinkClick r:id="rId3"/>
              </a:rPr>
              <a:t>http://47raduga.caduk.ru/images/pravarebenka.png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4"/>
              </a:rPr>
              <a:t>http://zvezdochka-ds.ucoz.ru/prava003.jpg</a:t>
            </a:r>
            <a:r>
              <a:rPr lang="ru-RU" sz="1600" dirty="0" smtClean="0"/>
              <a:t>  </a:t>
            </a:r>
          </a:p>
          <a:p>
            <a:r>
              <a:rPr lang="ru-RU" sz="1600" u="sng" dirty="0" smtClean="0">
                <a:hlinkClick r:id="rId5"/>
              </a:rPr>
              <a:t>http://fs.nashaucheba.ru/tw_files2/urls_3/1467/d-1466092/1466092_html_m511920a5.jpg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6"/>
              </a:rPr>
              <a:t>http://www.metod-kopilka.ru/images/doc/19/13485/hello_html_m22cc79e1.png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7"/>
              </a:rPr>
              <a:t>http://old.edu54.ru/sites/default/files/upload/2011/05/1226526676_shkolniki.jpg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8"/>
              </a:rPr>
              <a:t>http://img0.liveinternet.ru/images/attach/c/10/110/619/110619720_1.png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9"/>
              </a:rPr>
              <a:t>http://www.cadmus.ru/service/web/2010/11/kvart/img/i8.jpg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0"/>
              </a:rPr>
              <a:t>http://boombob.ru/img/picture/Jun/13/a1232487efeaeb46c3092a8ef3d1dfbf/11.jpg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1"/>
              </a:rPr>
              <a:t>http://pravomer.info/upload_files/ttest2/pripisnoe2.jpg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2"/>
              </a:rPr>
              <a:t>https://snoska.ru/images/covers/2a/12/2a124bbc-9904-5d8c-b32f-23dca0c15682.jpg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3"/>
              </a:rPr>
              <a:t>http://kladraz.ru/upload/blogs/5831_c81534ebad0b3dd8044a05f21b472aad.jpg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4"/>
              </a:rPr>
              <a:t>http://www.bookclub.ua/images/db/goods/35026_51834.jpg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5"/>
              </a:rPr>
              <a:t>http://www.biblus.ru/pics/a/d/e/1005455280.jpg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6"/>
              </a:rPr>
              <a:t>http://www.playcast.ru/uploads/2016/06/11/18958398.gif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7"/>
              </a:rPr>
              <a:t>http://www.djankoyschool7.ru/fornews/konstituciya/konst_rf.jpg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8"/>
              </a:rPr>
              <a:t>http://rshem.pnzreg.ru/files/shem_pnzreg_ru/pnp/vdppd.png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19"/>
              </a:rPr>
              <a:t>http://glodealer.com/sites/default/files/sale/6-5/skidki-Moskva-1401526201_6.jpg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>
                <a:hlinkClick r:id="rId20"/>
              </a:rPr>
              <a:t>http://www.playcast.ru/uploads/2015/08/22/14774579.gif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60648"/>
            <a:ext cx="253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Интернет-источники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dirty="0" smtClean="0"/>
              <a:t>“Задуманное, хотя и не осуществлённое преступление есть всё же преступление”. </a:t>
            </a:r>
            <a:r>
              <a:rPr lang="ru-RU" sz="2800" b="1" dirty="0" smtClean="0"/>
              <a:t>Сенека.</a:t>
            </a:r>
          </a:p>
          <a:p>
            <a:pPr marL="457200" indent="-457200"/>
            <a:endParaRPr lang="ru-RU" sz="2800" dirty="0" smtClean="0"/>
          </a:p>
          <a:p>
            <a:r>
              <a:rPr lang="ru-RU" sz="2800" dirty="0" smtClean="0"/>
              <a:t>2) “Поступки умных людей продиктованы умом, людей менее сообразительных – опытом, самых невежественных – необходимостью, животных – природой”. </a:t>
            </a:r>
            <a:r>
              <a:rPr lang="ru-RU" sz="2800" b="1" dirty="0" smtClean="0"/>
              <a:t>Цицерон.</a:t>
            </a:r>
          </a:p>
          <a:p>
            <a:endParaRPr lang="ru-RU" sz="2800" dirty="0" smtClean="0"/>
          </a:p>
          <a:p>
            <a:r>
              <a:rPr lang="ru-RU" sz="2800" dirty="0" smtClean="0"/>
              <a:t>3) “В том и состоит пагубность дурного поступка, что он таит в себе зародыш новых мерзостей”.  </a:t>
            </a:r>
          </a:p>
          <a:p>
            <a:r>
              <a:rPr lang="ru-RU" sz="2800" b="1" dirty="0" smtClean="0"/>
              <a:t>Ф.Шиллер</a:t>
            </a:r>
            <a:r>
              <a:rPr lang="ru-RU" sz="2800" i="1" dirty="0" smtClean="0"/>
              <a:t>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b="1" i="1" dirty="0" smtClean="0"/>
              <a:t>Ответственность</a:t>
            </a:r>
            <a:endParaRPr lang="ru-RU" sz="2800" i="1" dirty="0" smtClean="0"/>
          </a:p>
          <a:p>
            <a:pPr marL="457200" indent="-457200" algn="ctr">
              <a:lnSpc>
                <a:spcPct val="150000"/>
              </a:lnSpc>
            </a:pPr>
            <a:endParaRPr lang="ru-RU" sz="28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6912768" cy="146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i="1" dirty="0" smtClean="0"/>
              <a:t>– это обязанность отвечать за свои поступки, действия.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b="1" dirty="0" smtClean="0"/>
              <a:t>Юридическая ответственность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/>
              <a:t>–  </a:t>
            </a:r>
            <a:r>
              <a:rPr lang="ru-RU" sz="2400" dirty="0" smtClean="0"/>
              <a:t>это государственное принуждение к исполнению требований права, когда лицо, нарушившее закон, обязано отвечать за свои поступки перед государством, обществом.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b="1" dirty="0" smtClean="0"/>
              <a:t>Первичное закрепление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Каких видов бывает юридическая ответственность?</a:t>
            </a:r>
          </a:p>
          <a:p>
            <a:pPr marL="457200" indent="-4572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уголовная;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административная;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гражданско-правовая;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дисциплинарная.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b="1" dirty="0" smtClean="0"/>
              <a:t>Первичное закрепление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  Какие поступки можно считать непоправимыми, а последствия каких действий можно исправить?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967335"/>
            <a:ext cx="525658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000" b="1" dirty="0" smtClean="0"/>
              <a:t>НЕПОПРАВИМЫЕ           и               ЖИТЕЙСКИЕ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2000" b="1" dirty="0" smtClean="0"/>
              <a:t>ПОСТУПКИ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400" i="1" dirty="0" smtClean="0"/>
              <a:t>убийство, </a:t>
            </a:r>
          </a:p>
          <a:p>
            <a:r>
              <a:rPr lang="ru-RU" sz="2400" i="1" dirty="0" smtClean="0"/>
              <a:t>казнь, </a:t>
            </a:r>
          </a:p>
          <a:p>
            <a:r>
              <a:rPr lang="ru-RU" sz="2400" i="1" dirty="0" smtClean="0"/>
              <a:t>отречение, предательство, </a:t>
            </a:r>
          </a:p>
          <a:p>
            <a:r>
              <a:rPr lang="ru-RU" sz="2400" i="1" dirty="0" smtClean="0"/>
              <a:t>неверное лечение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005064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опоздание, </a:t>
            </a:r>
          </a:p>
          <a:p>
            <a:r>
              <a:rPr lang="ru-RU" sz="2400" i="1" dirty="0" smtClean="0"/>
              <a:t>шалость, </a:t>
            </a:r>
          </a:p>
          <a:p>
            <a:r>
              <a:rPr lang="ru-RU" sz="2400" i="1" dirty="0" smtClean="0"/>
              <a:t>порча вещей, </a:t>
            </a:r>
          </a:p>
          <a:p>
            <a:r>
              <a:rPr lang="ru-RU" sz="2400" i="1" dirty="0" smtClean="0"/>
              <a:t>потеря чего-либо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1124744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3. Почему на вопрос ответить легко, а за поступок трудно?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Какие чувства мешают человеку взять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на себя ответственность? Чего он боится?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140968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чувство стыда, </a:t>
            </a:r>
          </a:p>
          <a:p>
            <a:pPr algn="ctr"/>
            <a:r>
              <a:rPr lang="ru-RU" sz="2800" i="1" dirty="0" smtClean="0"/>
              <a:t>страх перед наказанием, </a:t>
            </a:r>
          </a:p>
          <a:p>
            <a:pPr algn="ctr"/>
            <a:r>
              <a:rPr lang="ru-RU" sz="2800" i="1" dirty="0" smtClean="0"/>
              <a:t>боязнь унижения, </a:t>
            </a:r>
          </a:p>
          <a:p>
            <a:pPr algn="ctr"/>
            <a:r>
              <a:rPr lang="ru-RU" sz="2800" i="1" dirty="0" smtClean="0"/>
              <a:t>опасение, что люди не смогут </a:t>
            </a:r>
          </a:p>
          <a:p>
            <a:pPr algn="ctr"/>
            <a:r>
              <a:rPr lang="ru-RU" sz="2800" i="1" dirty="0" smtClean="0"/>
              <a:t>понять провинившегося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276872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“Не ошибается тот, </a:t>
            </a:r>
          </a:p>
          <a:p>
            <a:endParaRPr lang="ru-RU" sz="3600" dirty="0" smtClean="0"/>
          </a:p>
          <a:p>
            <a:pPr algn="ctr"/>
            <a:r>
              <a:rPr lang="ru-RU" sz="3600" dirty="0" smtClean="0"/>
              <a:t>кто ничего не делает”.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620</Words>
  <Application>Microsoft Office PowerPoint</Application>
  <PresentationFormat>Экран (4:3)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ВАЗ</cp:lastModifiedBy>
  <cp:revision>47</cp:revision>
  <dcterms:created xsi:type="dcterms:W3CDTF">2016-07-01T18:53:57Z</dcterms:created>
  <dcterms:modified xsi:type="dcterms:W3CDTF">2018-10-02T10:57:27Z</dcterms:modified>
</cp:coreProperties>
</file>