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75" r:id="rId4"/>
    <p:sldId id="264" r:id="rId5"/>
    <p:sldId id="258" r:id="rId6"/>
    <p:sldId id="265" r:id="rId7"/>
    <p:sldId id="276" r:id="rId8"/>
    <p:sldId id="274" r:id="rId9"/>
    <p:sldId id="270" r:id="rId10"/>
    <p:sldId id="260" r:id="rId11"/>
    <p:sldId id="269" r:id="rId12"/>
    <p:sldId id="266" r:id="rId13"/>
    <p:sldId id="263" r:id="rId14"/>
    <p:sldId id="267" r:id="rId15"/>
    <p:sldId id="262" r:id="rId16"/>
    <p:sldId id="268" r:id="rId17"/>
    <p:sldId id="271" r:id="rId18"/>
    <p:sldId id="273" r:id="rId19"/>
    <p:sldId id="261" r:id="rId20"/>
    <p:sldId id="272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1519B-2A6D-49DC-B3BA-F28FBD595DD3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B853-B82E-4165-91CE-D6B881FFC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5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B853-B82E-4165-91CE-D6B881FFC6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0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6" descr="http://s46.radikal.ru/i111/1103/4b/5e6a83c94e7bt.jpg"/>
          <p:cNvPicPr>
            <a:picLocks noChangeAspect="1" noChangeArrowheads="1"/>
          </p:cNvPicPr>
          <p:nvPr/>
        </p:nvPicPr>
        <p:blipFill>
          <a:blip r:embed="rId2" cstate="print"/>
          <a:srcRect b="66969"/>
          <a:stretch>
            <a:fillRect/>
          </a:stretch>
        </p:blipFill>
        <p:spPr bwMode="auto">
          <a:xfrm>
            <a:off x="3286116" y="5643578"/>
            <a:ext cx="392909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s46.radikal.ru/i111/1103/4b/5e6a83c94e7bt.jpg"/>
          <p:cNvPicPr>
            <a:picLocks noChangeAspect="1" noChangeArrowheads="1"/>
          </p:cNvPicPr>
          <p:nvPr/>
        </p:nvPicPr>
        <p:blipFill>
          <a:blip r:embed="rId2" cstate="print"/>
          <a:srcRect t="68006" r="2500"/>
          <a:stretch>
            <a:fillRect/>
          </a:stretch>
        </p:blipFill>
        <p:spPr bwMode="auto">
          <a:xfrm>
            <a:off x="0" y="5681679"/>
            <a:ext cx="3714744" cy="117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s46.radikal.ru/i111/1103/4b/5e6a83c94e7bt.jpg"/>
          <p:cNvPicPr>
            <a:picLocks noChangeAspect="1" noChangeArrowheads="1"/>
          </p:cNvPicPr>
          <p:nvPr/>
        </p:nvPicPr>
        <p:blipFill>
          <a:blip r:embed="rId2" cstate="print"/>
          <a:srcRect l="3750" r="41875" b="66969"/>
          <a:stretch>
            <a:fillRect/>
          </a:stretch>
        </p:blipFill>
        <p:spPr bwMode="auto">
          <a:xfrm>
            <a:off x="7000892" y="5643554"/>
            <a:ext cx="214310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www.hramspiridona.ru/_mod_files/ce_images/oformlenie/0_4f87f_4bfaa8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3428992" cy="3428993"/>
          </a:xfrm>
          <a:prstGeom prst="rect">
            <a:avLst/>
          </a:prstGeom>
          <a:noFill/>
        </p:spPr>
      </p:pic>
      <p:pic>
        <p:nvPicPr>
          <p:cNvPr id="12" name="Picture 2" descr="http://www.hramspiridona.ru/_mod_files/ce_images/oformlenie/0_4f87f_4bfaa8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43562" y="1"/>
            <a:ext cx="3500437" cy="3500438"/>
          </a:xfrm>
          <a:prstGeom prst="rect">
            <a:avLst/>
          </a:prstGeom>
          <a:noFill/>
        </p:spPr>
      </p:pic>
      <p:pic>
        <p:nvPicPr>
          <p:cNvPr id="36867" name="Picture 3" descr="K:\анимац.картинки\праздники\ostern-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57650"/>
            <a:ext cx="2390775" cy="2800350"/>
          </a:xfrm>
          <a:prstGeom prst="rect">
            <a:avLst/>
          </a:prstGeom>
          <a:noFill/>
        </p:spPr>
      </p:pic>
      <p:pic>
        <p:nvPicPr>
          <p:cNvPr id="36868" name="Picture 4" descr="K:\анимац.картинки\животные\j02835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63183">
            <a:off x="76676" y="4410754"/>
            <a:ext cx="1449940" cy="9876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4818" name="Picture 2" descr="http://i41.fastpic.ru/big/2012/0714/b8/494fe9c64afd3c9cf65edd5e0e9659b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3786190"/>
            <a:ext cx="3503523" cy="3071810"/>
          </a:xfrm>
          <a:prstGeom prst="rect">
            <a:avLst/>
          </a:prstGeom>
          <a:noFill/>
        </p:spPr>
      </p:pic>
      <p:pic>
        <p:nvPicPr>
          <p:cNvPr id="8" name="Picture 2" descr="http://www.hramspiridona.ru/_mod_files/ce_images/oformlenie/0_4f87f_4bfaa8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43562" y="1"/>
            <a:ext cx="3500437" cy="35004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3798" name="Picture 6" descr="http://s020.radikal.ru/i717/1305/dd/0983883126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800724"/>
            <a:ext cx="3333750" cy="1057276"/>
          </a:xfrm>
          <a:prstGeom prst="rect">
            <a:avLst/>
          </a:prstGeom>
          <a:noFill/>
        </p:spPr>
      </p:pic>
      <p:pic>
        <p:nvPicPr>
          <p:cNvPr id="33800" name="Picture 8" descr="http://s020.radikal.ru/i717/1305/dd/0983883126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800724"/>
            <a:ext cx="3333750" cy="1057276"/>
          </a:xfrm>
          <a:prstGeom prst="rect">
            <a:avLst/>
          </a:prstGeom>
          <a:noFill/>
        </p:spPr>
      </p:pic>
      <p:pic>
        <p:nvPicPr>
          <p:cNvPr id="12" name="Picture 2" descr="http://www.hramspiridona.ru/_mod_files/ce_images/oformlenie/0_4f87f_4bfaa8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" y="-1"/>
            <a:ext cx="3500437" cy="3500438"/>
          </a:xfrm>
          <a:prstGeom prst="rect">
            <a:avLst/>
          </a:prstGeom>
          <a:noFill/>
        </p:spPr>
      </p:pic>
      <p:pic>
        <p:nvPicPr>
          <p:cNvPr id="33808" name="Picture 16" descr="K:\анимац.картинки\праздники\j02191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800725"/>
            <a:ext cx="1266825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DE432-0F75-4622-BA76-FE32335CEB3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E267-6541-498E-AF2F-2FD37BB87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3"/>
            <a:ext cx="8062664" cy="1683618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rgbClr val="C00000"/>
                </a:solidFill>
              </a:rPr>
              <a:t>«</a:t>
            </a:r>
            <a:r>
              <a:rPr lang="ru-RU" sz="4500" b="1" i="1" dirty="0" smtClean="0">
                <a:solidFill>
                  <a:srgbClr val="C00000"/>
                </a:solidFill>
              </a:rPr>
              <a:t>Красен и день, и звон</a:t>
            </a:r>
            <a:r>
              <a:rPr lang="ru-RU" sz="4500" b="1" dirty="0" smtClean="0">
                <a:solidFill>
                  <a:srgbClr val="C00000"/>
                </a:solidFill>
              </a:rPr>
              <a:t>» </a:t>
            </a:r>
            <a:br>
              <a:rPr lang="ru-RU" sz="4500" b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И.С. </a:t>
            </a:r>
            <a:r>
              <a:rPr lang="ru-RU" sz="3600" b="1" i="1" dirty="0" err="1" smtClean="0">
                <a:solidFill>
                  <a:schemeClr val="tx2"/>
                </a:solidFill>
              </a:rPr>
              <a:t>Шмелёв</a:t>
            </a:r>
            <a:r>
              <a:rPr lang="ru-RU" sz="3600" b="1" i="1" dirty="0" smtClean="0">
                <a:solidFill>
                  <a:schemeClr val="tx2"/>
                </a:solidFill>
              </a:rPr>
              <a:t>.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Составитель: </a:t>
            </a:r>
            <a:r>
              <a:rPr lang="ru-RU" b="1" i="1" dirty="0">
                <a:solidFill>
                  <a:srgbClr val="002060"/>
                </a:solidFill>
              </a:rPr>
              <a:t>Савельева Любовь Константиновна, учитель начальных </a:t>
            </a:r>
            <a:r>
              <a:rPr lang="ru-RU" b="1" i="1" dirty="0" smtClean="0">
                <a:solidFill>
                  <a:srgbClr val="002060"/>
                </a:solidFill>
              </a:rPr>
              <a:t>классов ГБОУ ООШ с. </a:t>
            </a:r>
            <a:r>
              <a:rPr lang="ru-RU" b="1" i="1" smtClean="0">
                <a:solidFill>
                  <a:srgbClr val="002060"/>
                </a:solidFill>
              </a:rPr>
              <a:t>Заволжье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-24340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Крестный ход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ученик\Desktop\Символы пасхи\Слайд 10, крестный х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3" y="836712"/>
            <a:ext cx="7344816" cy="44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5445224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Дети тоже могут участвовать в шествии Крестного хода.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59722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Пасхальные угощения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ученик\Desktop\Символы пасхи\11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908720"/>
            <a:ext cx="5184576" cy="34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359753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старину, как и сейчас, яйца окрашивали в разные цвета, наносили на них рисунки, натирали маслом для блеска. </a:t>
            </a:r>
            <a:r>
              <a:rPr lang="ru-RU" b="1" dirty="0" smtClean="0">
                <a:solidFill>
                  <a:srgbClr val="FF0000"/>
                </a:solidFill>
              </a:rPr>
              <a:t>Красный цвет </a:t>
            </a:r>
            <a:r>
              <a:rPr lang="ru-RU" b="1" dirty="0" smtClean="0"/>
              <a:t>яйца – радость жизни, </a:t>
            </a:r>
            <a:r>
              <a:rPr lang="ru-RU" b="1" dirty="0" smtClean="0">
                <a:solidFill>
                  <a:schemeClr val="tx2"/>
                </a:solidFill>
              </a:rPr>
              <a:t>голубой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/>
              <a:t>- здоровье, </a:t>
            </a:r>
            <a:r>
              <a:rPr lang="ru-RU" b="1" dirty="0" smtClean="0">
                <a:solidFill>
                  <a:srgbClr val="00B050"/>
                </a:solidFill>
              </a:rPr>
              <a:t>зелёный </a:t>
            </a:r>
            <a:r>
              <a:rPr lang="ru-RU" b="1" dirty="0" smtClean="0"/>
              <a:t>- пробуждение природы.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05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еник\Desktop\Символы пасхи\12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" y="836712"/>
            <a:ext cx="5288307" cy="30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1694" y="5088657"/>
            <a:ext cx="4659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Выставляя на Пасху кулич на стол, христиане отдают дань жертве Христа, а сам хлеб символизирует присутствие Иисуса в доме. Пасха символизирует гроб, в котором совершилось великое чудо Воскресения Господня.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ученик\Desktop\Символы пасхи\13 слай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62" y="116632"/>
            <a:ext cx="3732752" cy="49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еник\Desktop\Символы пасхи\семья за стол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4" y="1340768"/>
            <a:ext cx="81153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5845" y="-82886"/>
            <a:ext cx="5274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Пасха – семейный праздник. В этот день вся семья собирается за большим праздничным столом. Звучат молитвы, зажигаются свечи. Православные христиане разговляются – вкушают скоромную пищу, освещённую в храме.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пасху все приветствуют друг друга. Это называется «похристосоваться»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5217860"/>
            <a:ext cx="6588224" cy="764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Христос воскрес на третий день, поэтому принято целоваться трижды. Нужно, чтобы младшие словами  </a:t>
            </a:r>
            <a:r>
              <a:rPr lang="ru-RU" sz="1800" b="1" i="1" dirty="0" smtClean="0">
                <a:solidFill>
                  <a:srgbClr val="FF0000"/>
                </a:solidFill>
              </a:rPr>
              <a:t>«Христос Воскресе!» </a:t>
            </a:r>
            <a:r>
              <a:rPr lang="ru-RU" sz="1800" b="1" dirty="0" smtClean="0"/>
              <a:t>приветствовали старших первыми, а старшие отвечали им: </a:t>
            </a:r>
            <a:r>
              <a:rPr lang="ru-RU" sz="1800" b="1" i="1" dirty="0" smtClean="0">
                <a:solidFill>
                  <a:srgbClr val="FF0000"/>
                </a:solidFill>
              </a:rPr>
              <a:t>«Воистину Воскресе!»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ученик\Desktop\Символы пасхи\14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596880" cy="373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663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гулянья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4151507"/>
            <a:ext cx="4714801" cy="15817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Всем известно </a:t>
            </a:r>
            <a:r>
              <a:rPr lang="ru-RU" sz="1800" b="1" smtClean="0">
                <a:solidFill>
                  <a:srgbClr val="7030A0"/>
                </a:solidFill>
              </a:rPr>
              <a:t>ощущение счастья, </a:t>
            </a:r>
            <a:r>
              <a:rPr lang="ru-RU" sz="1800" b="1" dirty="0" smtClean="0">
                <a:solidFill>
                  <a:srgbClr val="7030A0"/>
                </a:solidFill>
              </a:rPr>
              <a:t>удивительной гармонии с миром, которые бывают на Пасху. Поэтому с пасхальной недели начинали водить хороводы, радуясь весеннему обновлению природы!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ученик\Desktop\Символы пасхи\15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2" y="1071365"/>
            <a:ext cx="4176464" cy="30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ученик\Desktop\Символы пасхи\хоровод 15 слай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80590"/>
            <a:ext cx="4498533" cy="28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Пасхальные игры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ученик\Desktop\Символы пасхи\вертушка пасхальные заба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3925"/>
            <a:ext cx="79152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ученик\Desktop\Символы пасхи\пасхальные иг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0" y="260648"/>
            <a:ext cx="6278285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ученик\Desktop\Символы пасхи\лоток иг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610200" cy="39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ученик\Desktop\Символы пасхи\дети чоканье яи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925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ученик\Desktop\Символы пасхи\чоканье яи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38" y="1619250"/>
            <a:ext cx="33432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435638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Чоканье яйцами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11447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6228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дом (на выбор)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55679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1 группа </a:t>
            </a:r>
            <a:r>
              <a:rPr lang="ru-RU" sz="2400" dirty="0"/>
              <a:t>– подготовить рассказ на тему «Как наша семья готовится к празднованию Пасхи» 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2 </a:t>
            </a:r>
            <a:r>
              <a:rPr lang="ru-RU" sz="2400" dirty="0">
                <a:solidFill>
                  <a:srgbClr val="C00000"/>
                </a:solidFill>
              </a:rPr>
              <a:t>группа </a:t>
            </a:r>
            <a:r>
              <a:rPr lang="ru-RU" sz="2400" dirty="0"/>
              <a:t>– подготовить развёрнутый ответ на вопрос 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Почему именно яйцо является одним из главных символов Пасхи? 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3 </a:t>
            </a:r>
            <a:r>
              <a:rPr lang="ru-RU" sz="2400" dirty="0">
                <a:solidFill>
                  <a:srgbClr val="C00000"/>
                </a:solidFill>
              </a:rPr>
              <a:t>группа </a:t>
            </a:r>
            <a:r>
              <a:rPr lang="ru-RU" sz="2400" dirty="0"/>
              <a:t>– составить «тонкие» и «толстые» вопросы к тексту учебника на страницах 28-31. </a:t>
            </a:r>
          </a:p>
        </p:txBody>
      </p:sp>
    </p:spTree>
    <p:extLst>
      <p:ext uri="{BB962C8B-B14F-4D97-AF65-F5344CB8AC3E}">
        <p14:creationId xmlns:p14="http://schemas.microsoft.com/office/powerpoint/2010/main" val="16330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Сергеевич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Шмелёв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русский писатель (1837 - 1950)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ученик\Desktop\Символы пасхи\Слайд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1750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esktop\Символы пасхи\2 слай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168352" cy="41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72400" cy="1362075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«Закончи предложение»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3160" y="1484784"/>
            <a:ext cx="75608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Я</a:t>
            </a:r>
            <a:r>
              <a:rPr lang="ru-RU" sz="2800" dirty="0" smtClean="0"/>
              <a:t> </a:t>
            </a:r>
            <a:r>
              <a:rPr lang="ru-RU" sz="2800" dirty="0"/>
              <a:t>(узнал, смог ответить, вообразить) и захотелось</a:t>
            </a:r>
            <a:r>
              <a:rPr lang="ru-RU" sz="2800" dirty="0" smtClean="0"/>
              <a:t>…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Мне </a:t>
            </a:r>
            <a:r>
              <a:rPr lang="ru-RU" sz="2800" b="1" dirty="0">
                <a:solidFill>
                  <a:srgbClr val="7030A0"/>
                </a:solidFill>
              </a:rPr>
              <a:t>удалось </a:t>
            </a:r>
            <a:r>
              <a:rPr lang="ru-RU" sz="2800" dirty="0"/>
              <a:t>(осмыслить, понять, постигнуть, разобраться)…, и теперь я… </a:t>
            </a:r>
            <a:endParaRPr lang="ru-RU" sz="2800" dirty="0" smtClean="0"/>
          </a:p>
          <a:p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Самым </a:t>
            </a:r>
            <a:r>
              <a:rPr lang="ru-RU" sz="2800" b="1" dirty="0">
                <a:solidFill>
                  <a:srgbClr val="7030A0"/>
                </a:solidFill>
              </a:rPr>
              <a:t>интересным </a:t>
            </a:r>
            <a:r>
              <a:rPr lang="ru-RU" sz="2800" dirty="0"/>
              <a:t>(удивительным, необыкновенным, познавательным, невероятным) сегодня было</a:t>
            </a:r>
            <a:r>
              <a:rPr lang="ru-RU" sz="2800" dirty="0" smtClean="0"/>
              <a:t>…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84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Никифоров-Волгин В. Канун Пасхи. Русская семья: праздники и традиции. – Москва, 2009, стр. 170-177. </a:t>
            </a:r>
          </a:p>
          <a:p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Пасха – Светлое Воскресение Христово. Самые известные православные праздники: </a:t>
            </a:r>
            <a:r>
              <a:rPr lang="ru-RU" sz="2400" dirty="0" smtClean="0"/>
              <a:t>иллюстрированная энциклопедия</a:t>
            </a:r>
            <a:r>
              <a:rPr lang="ru-RU" sz="2400" dirty="0"/>
              <a:t>. Москва,2010, стр. 56. </a:t>
            </a:r>
          </a:p>
          <a:p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Православные праздники: книга для детей и их родителей — Москва: ДАРЪ, 2012. — 216 с.</a:t>
            </a:r>
          </a:p>
          <a:p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Что такое Пасха? Всё обо всём: популярна энциклопедия для детей. – Москва, 1993, стр. 146-147. 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24134" y="332656"/>
            <a:ext cx="6524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используемой литературы: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еник\Desktop\Символы пасхи\3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" y="15645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Колоколов пасхальный звон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ученик\Desktop\Символы пасхи\4 слайд колоколов пасхальный зв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3579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еник\Desktop\Символы пасхи\слайд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19664"/>
            <a:ext cx="4491564" cy="3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еник\Desktop\Символы пасхи\слайд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 – самый главный праздник у христиан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ученик\Desktop\Символы пасхи\слайд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9418"/>
            <a:ext cx="6454035" cy="44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пост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ученик\Desktop\Символы пасхи\7 слайд великий по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92696"/>
            <a:ext cx="68074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еник\Desktop\Символы пасхи\пост,7 слай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9" y="4133253"/>
            <a:ext cx="3777799" cy="27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еник\Desktop\Символы пасхи\8 слайд Страстная неде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5" y="83202"/>
            <a:ext cx="8877553" cy="665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6632"/>
            <a:ext cx="4104456" cy="17417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 обрядовой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ученик\Desktop\Символы пасхи\9 слай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484094" cy="29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еник\Desktop\Символы пасхи\Слайд 9, служба, освещение обрядовой е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25" y="2904064"/>
            <a:ext cx="6985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194</TotalTime>
  <Words>449</Words>
  <Application>Microsoft Office PowerPoint</Application>
  <PresentationFormat>Экран (4:3)</PresentationFormat>
  <Paragraphs>41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Тема6</vt:lpstr>
      <vt:lpstr>«Красен и день, и звон»  И.С. Шмелёв.</vt:lpstr>
      <vt:lpstr>Иван Сергеевич Шмелёв, русский писатель (1837 - 1950)</vt:lpstr>
      <vt:lpstr>Презентация PowerPoint</vt:lpstr>
      <vt:lpstr>Колоколов пасхальный звон</vt:lpstr>
      <vt:lpstr>Презентация PowerPoint</vt:lpstr>
      <vt:lpstr>Пасха – самый главный праздник у христиан</vt:lpstr>
      <vt:lpstr>Великий пост</vt:lpstr>
      <vt:lpstr>Презентация PowerPoint</vt:lpstr>
      <vt:lpstr>Освещение обрядовой  еды</vt:lpstr>
      <vt:lpstr>Крестный ход</vt:lpstr>
      <vt:lpstr>Пасхальные угощения </vt:lpstr>
      <vt:lpstr>Презентация PowerPoint</vt:lpstr>
      <vt:lpstr>Презентация PowerPoint</vt:lpstr>
      <vt:lpstr>На пасху все приветствуют друг друга. Это называется «похристосоваться»</vt:lpstr>
      <vt:lpstr>Народные гулянья</vt:lpstr>
      <vt:lpstr>Пасхальные игры</vt:lpstr>
      <vt:lpstr>Презентация PowerPoint</vt:lpstr>
      <vt:lpstr>Презентация PowerPoint</vt:lpstr>
      <vt:lpstr>Презентация PowerPoint</vt:lpstr>
      <vt:lpstr>«Закончи предложение»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Пасха</dc:subject>
  <dc:creator>Светлана</dc:creator>
  <cp:lastModifiedBy>ученик</cp:lastModifiedBy>
  <cp:revision>32</cp:revision>
  <dcterms:created xsi:type="dcterms:W3CDTF">2014-04-11T16:35:38Z</dcterms:created>
  <dcterms:modified xsi:type="dcterms:W3CDTF">2016-03-18T02:41:47Z</dcterms:modified>
</cp:coreProperties>
</file>