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4" r:id="rId2"/>
    <p:sldId id="256" r:id="rId3"/>
    <p:sldId id="294" r:id="rId4"/>
    <p:sldId id="303" r:id="rId5"/>
    <p:sldId id="295" r:id="rId6"/>
    <p:sldId id="280" r:id="rId7"/>
    <p:sldId id="281" r:id="rId8"/>
    <p:sldId id="283" r:id="rId9"/>
    <p:sldId id="297" r:id="rId10"/>
    <p:sldId id="284" r:id="rId11"/>
    <p:sldId id="289" r:id="rId12"/>
    <p:sldId id="298" r:id="rId13"/>
    <p:sldId id="305" r:id="rId14"/>
    <p:sldId id="304" r:id="rId15"/>
    <p:sldId id="299" r:id="rId16"/>
    <p:sldId id="260" r:id="rId17"/>
    <p:sldId id="261" r:id="rId18"/>
    <p:sldId id="262" r:id="rId19"/>
    <p:sldId id="263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5" r:id="rId28"/>
    <p:sldId id="300" r:id="rId29"/>
    <p:sldId id="276" r:id="rId30"/>
    <p:sldId id="312" r:id="rId31"/>
    <p:sldId id="306" r:id="rId32"/>
    <p:sldId id="307" r:id="rId33"/>
    <p:sldId id="308" r:id="rId34"/>
    <p:sldId id="277" r:id="rId35"/>
    <p:sldId id="309" r:id="rId36"/>
    <p:sldId id="311" r:id="rId37"/>
    <p:sldId id="302" r:id="rId38"/>
    <p:sldId id="310" r:id="rId39"/>
    <p:sldId id="278" r:id="rId40"/>
    <p:sldId id="296" r:id="rId41"/>
    <p:sldId id="279" r:id="rId42"/>
    <p:sldId id="291" r:id="rId43"/>
    <p:sldId id="29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66FF"/>
    <a:srgbClr val="FF3399"/>
    <a:srgbClr val="0033CC"/>
    <a:srgbClr val="0066FF"/>
    <a:srgbClr val="000066"/>
    <a:srgbClr val="9900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C18C15-F824-4D21-A2D5-E518F62BF1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5D33-3F35-4C9D-AACA-76A15826F58C}" type="slidenum">
              <a:rPr lang="ru-RU"/>
              <a:pPr/>
              <a:t>31</a:t>
            </a:fld>
            <a:endParaRPr lang="ru-RU"/>
          </a:p>
        </p:txBody>
      </p:sp>
      <p:sp>
        <p:nvSpPr>
          <p:cNvPr id="757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C2F90-F092-4806-90F8-4327A3F79553}" type="slidenum">
              <a:rPr lang="ru-RU"/>
              <a:pPr/>
              <a:t>32</a:t>
            </a:fld>
            <a:endParaRPr lang="ru-RU"/>
          </a:p>
        </p:txBody>
      </p:sp>
      <p:sp>
        <p:nvSpPr>
          <p:cNvPr id="778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4CF-C52A-4892-A5A0-E46A836D97AD}" type="slidenum">
              <a:rPr lang="ru-RU"/>
              <a:pPr/>
              <a:t>33</a:t>
            </a:fld>
            <a:endParaRPr lang="ru-RU"/>
          </a:p>
        </p:txBody>
      </p:sp>
      <p:sp>
        <p:nvSpPr>
          <p:cNvPr id="798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FBB1C-44C8-4664-ADC7-09A3A2C94B51}" type="slidenum">
              <a:rPr lang="ru-RU"/>
              <a:pPr/>
              <a:t>35</a:t>
            </a:fld>
            <a:endParaRPr lang="ru-RU"/>
          </a:p>
        </p:txBody>
      </p:sp>
      <p:sp>
        <p:nvSpPr>
          <p:cNvPr id="819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819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1F426-53EC-47BB-AA03-03F95C7CF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0103A-FE85-4075-81A1-C9844B1593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A6B3-EF5E-4D9F-9F3F-74180EF41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0AA42-9E60-491F-8075-1D83302D5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108D-E18E-4CA9-BDD8-EBCA64EB0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B1CF4-4559-4FC4-BFAA-C9F9B9CD8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BF6BD-8447-4A06-AB16-67E3235968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196F-2188-4951-93A4-BCF573E3DD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495A-E863-4B0A-A853-48BEC1554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C0273-43ED-49B0-A524-F03C9D8B2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3542-5BC1-420E-80CE-95EB30E7A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E03F0E-7E97-44A1-91DA-B6C4FF9FF0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RABOTA%20S%20PREZENTACIJAMI/&#1047;&#1072;&#1075;&#1088;&#1091;&#1079;&#1082;&#1080;/prazdnik/P1020474.M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0.liveinternet.ru/images/attach/c/3/77/544/77544666_russkaya__derevnya__91_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.academic.ru/pictures/wiki/files/82/Russian_wel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44;&#1086;&#1088;&#1086;&#1075;&#1072;%20&#1076;&#1086;&#1073;&#1088;&#1072;%20&#1082;&#1095;\&#1056;&#8226;&#1057;&#1027;&#1056;&#187;&#1056;&#1105;%20&#1056;&#8221;&#1056;&#1109;&#1056;&#177;&#1057;&#1026;&#1057;&#8249;&#1056;&#8470;%20&#1056;&#1118;&#1057;&#8249;.mp3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.rozamira.org/pict/Kataev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46.radikal.ru/i112/0904/eb/f52a2dd7ae70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ltaypressa.ru/uploads/3-1262232656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046.radikal.ru/0803/0f/7413c4cc17da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azeta.lv/images/Paxmutova_27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75;&#1088;&#1091;&#1079;&#1082;&#1080;\doroga_dobra\&#1055;&#1088;&#1080;&#1083;&#1086;&#1078;&#1077;&#1085;&#1080;&#1077;%201%20&#1044;&#1086;&#1088;&#1086;&#1075;&#1072;%20&#1076;&#1086;&#1073;&#1088;&#1072;.wm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86;&#1088;&#1086;&#1075;&#1072;%20&#1076;&#1086;&#1073;&#1088;&#1072;%20&#1082;&#1095;\&#1047;&#1040;&#1056;&#1040;%20&#1052;&#1048;&#1053;&#1059;&#1057;.mp3" TargetMode="External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7.gif"/><Relationship Id="rId2" Type="http://schemas.openxmlformats.org/officeDocument/2006/relationships/hyperlink" Target="http://blestiashki.narod.ru/2/12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syonok.ucoz.ru/animashki/insect/984.gif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s48.radikal.ru/i121/1106/ba/6e765c323be5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4;&#1086;&#1088;&#1086;&#1075;&#1072;%20&#1076;&#1086;&#1073;&#1088;&#1072;%20&#1082;&#1095;\&#1064;&#1059;&#1056;&#1040;%20&#1052;&#1048;&#1053;&#1059;&#1057;.mp3" TargetMode="Externa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8" descr="http://s50.radikal.ru/i128/0808/6a/54815bbb96d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50533">
            <a:off x="579438" y="3141663"/>
            <a:ext cx="12731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8" descr="http://s50.radikal.ru/i128/0808/6a/54815bbb96db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398182">
            <a:off x="811213" y="1662113"/>
            <a:ext cx="1568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8" descr="http://s50.radikal.ru/i128/0808/6a/54815bbb96db.pn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11375">
            <a:off x="0" y="333375"/>
            <a:ext cx="21669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Рисунок 7" descr="164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0591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196975"/>
            <a:ext cx="7772400" cy="4537075"/>
          </a:xfrm>
        </p:spPr>
        <p:txBody>
          <a:bodyPr/>
          <a:lstStyle/>
          <a:p>
            <a:r>
              <a:rPr lang="ru-RU" sz="5400" dirty="0">
                <a:solidFill>
                  <a:schemeClr val="tx1"/>
                </a:solidFill>
                <a:latin typeface="Times New Roman" pitchFamily="18" charset="0"/>
              </a:rPr>
              <a:t>Презентация 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библиотечного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мероприятия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</a:rPr>
              <a:t>«Дорога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</a:rPr>
              <a:t>добра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</a:rPr>
              <a:t> и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itchFamily="18" charset="0"/>
              </a:rPr>
              <a:t>милосердия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4000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4076700" cy="403860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i="1">
                <a:solidFill>
                  <a:srgbClr val="0033CC"/>
                </a:solidFill>
                <a:latin typeface="Times New Roman" pitchFamily="18" charset="0"/>
              </a:rPr>
              <a:t>Добрый совет</a:t>
            </a:r>
            <a:r>
              <a:rPr lang="ru-RU" sz="3200" b="1">
                <a:latin typeface="Times New Roman" pitchFamily="18" charset="0"/>
              </a:rPr>
              <a:t> –</a:t>
            </a:r>
          </a:p>
          <a:p>
            <a:pPr>
              <a:buFontTx/>
              <a:buNone/>
            </a:pPr>
            <a:endParaRPr lang="ru-RU" sz="3200" b="1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3200" b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200" b="1" i="1">
                <a:solidFill>
                  <a:srgbClr val="0033CC"/>
                </a:solidFill>
                <a:latin typeface="Times New Roman" pitchFamily="18" charset="0"/>
              </a:rPr>
              <a:t>Добрые дела</a:t>
            </a:r>
            <a:r>
              <a:rPr lang="ru-RU" sz="3200" b="1">
                <a:latin typeface="Times New Roman" pitchFamily="18" charset="0"/>
              </a:rPr>
              <a:t> – </a:t>
            </a:r>
          </a:p>
          <a:p>
            <a:pPr>
              <a:buFontTx/>
              <a:buNone/>
            </a:pPr>
            <a:endParaRPr lang="ru-RU" sz="3200" b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200" b="1" i="1">
                <a:solidFill>
                  <a:srgbClr val="0033CC"/>
                </a:solidFill>
                <a:latin typeface="Times New Roman" pitchFamily="18" charset="0"/>
              </a:rPr>
              <a:t>Добрые знакомые</a:t>
            </a:r>
            <a:r>
              <a:rPr lang="ru-RU" sz="3200" b="1">
                <a:latin typeface="Times New Roman" pitchFamily="18" charset="0"/>
              </a:rPr>
              <a:t> –</a:t>
            </a:r>
          </a:p>
          <a:p>
            <a:pPr>
              <a:buFontTx/>
              <a:buNone/>
            </a:pPr>
            <a:endParaRPr lang="ru-RU" sz="3200" b="1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3200" b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200" b="1" i="1">
                <a:solidFill>
                  <a:srgbClr val="0033CC"/>
                </a:solidFill>
                <a:latin typeface="Times New Roman" pitchFamily="18" charset="0"/>
              </a:rPr>
              <a:t>Добрая память</a:t>
            </a:r>
            <a:r>
              <a:rPr lang="ru-RU" sz="3200" b="1">
                <a:latin typeface="Times New Roman" pitchFamily="18" charset="0"/>
              </a:rPr>
              <a:t> –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620713"/>
            <a:ext cx="4032250" cy="5688012"/>
          </a:xfrm>
        </p:spPr>
        <p:txBody>
          <a:bodyPr/>
          <a:lstStyle/>
          <a:p>
            <a:pPr>
              <a:buFontTx/>
              <a:buNone/>
            </a:pPr>
            <a:r>
              <a:rPr lang="ru-RU" sz="3200">
                <a:latin typeface="Times New Roman" pitchFamily="18" charset="0"/>
              </a:rPr>
              <a:t>хороший, отличный,</a:t>
            </a:r>
          </a:p>
          <a:p>
            <a:pPr>
              <a:buFontTx/>
              <a:buNone/>
            </a:pPr>
            <a:r>
              <a:rPr lang="ru-RU" sz="3200">
                <a:latin typeface="Times New Roman" pitchFamily="18" charset="0"/>
              </a:rPr>
              <a:t>превосходный совет</a:t>
            </a:r>
          </a:p>
          <a:p>
            <a:pPr>
              <a:buFontTx/>
              <a:buNone/>
            </a:pPr>
            <a:endParaRPr lang="ru-RU" sz="32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200">
                <a:latin typeface="Times New Roman" pitchFamily="18" charset="0"/>
              </a:rPr>
              <a:t>полезные дела</a:t>
            </a:r>
          </a:p>
          <a:p>
            <a:pPr>
              <a:buFontTx/>
              <a:buNone/>
            </a:pPr>
            <a:endParaRPr lang="ru-RU" sz="32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200">
                <a:latin typeface="Times New Roman" pitchFamily="18" charset="0"/>
              </a:rPr>
              <a:t>лучшие, близкие,</a:t>
            </a:r>
          </a:p>
          <a:p>
            <a:pPr>
              <a:buFontTx/>
              <a:buNone/>
            </a:pPr>
            <a:r>
              <a:rPr lang="ru-RU" sz="3200">
                <a:latin typeface="Times New Roman" pitchFamily="18" charset="0"/>
              </a:rPr>
              <a:t>дорогие знакомые</a:t>
            </a:r>
          </a:p>
          <a:p>
            <a:pPr>
              <a:buFontTx/>
              <a:buNone/>
            </a:pPr>
            <a:endParaRPr lang="ru-RU" sz="32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3200">
                <a:latin typeface="Times New Roman" pitchFamily="18" charset="0"/>
              </a:rPr>
              <a:t>светлая память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371600"/>
          </a:xfrm>
        </p:spPr>
        <p:txBody>
          <a:bodyPr/>
          <a:lstStyle/>
          <a:p>
            <a:r>
              <a:rPr lang="ru-RU" sz="4800">
                <a:latin typeface="Times New Roman" pitchFamily="18" charset="0"/>
              </a:rPr>
              <a:t>Добрые дела красят человека.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7467600" cy="4038600"/>
          </a:xfrm>
        </p:spPr>
        <p:txBody>
          <a:bodyPr/>
          <a:lstStyle/>
          <a:p>
            <a:pPr>
              <a:buFontTx/>
              <a:buNone/>
            </a:pPr>
            <a:r>
              <a:rPr lang="ru-RU" sz="5400" b="1">
                <a:solidFill>
                  <a:srgbClr val="0033CC"/>
                </a:solidFill>
                <a:latin typeface="Times New Roman" pitchFamily="18" charset="0"/>
              </a:rPr>
              <a:t>А какие вы знаете</a:t>
            </a:r>
          </a:p>
          <a:p>
            <a:pPr>
              <a:buFontTx/>
              <a:buNone/>
            </a:pPr>
            <a:r>
              <a:rPr lang="ru-RU" sz="5400" b="1">
                <a:solidFill>
                  <a:srgbClr val="0033CC"/>
                </a:solidFill>
                <a:latin typeface="Times New Roman" pitchFamily="18" charset="0"/>
              </a:rPr>
              <a:t>пословицы о доброте,</a:t>
            </a:r>
          </a:p>
          <a:p>
            <a:pPr>
              <a:buFontTx/>
              <a:buNone/>
            </a:pPr>
            <a:r>
              <a:rPr lang="ru-RU" sz="5400" b="1">
                <a:solidFill>
                  <a:srgbClr val="0033CC"/>
                </a:solidFill>
                <a:latin typeface="Times New Roman" pitchFamily="18" charset="0"/>
              </a:rPr>
              <a:t>о добре?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колодец</a:t>
            </a:r>
          </a:p>
        </p:txBody>
      </p:sp>
      <p:pic>
        <p:nvPicPr>
          <p:cNvPr id="60421" name="Picture 5" descr="photo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7788"/>
            <a:ext cx="9144000" cy="695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 descr="Картинка 136 из 75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69850"/>
            <a:ext cx="9144000" cy="692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7" name="Picture 5" descr="Картинка 12 из 75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sz="8800">
                <a:solidFill>
                  <a:srgbClr val="990099"/>
                </a:solidFill>
                <a:latin typeface="Times New Roman" pitchFamily="18" charset="0"/>
              </a:rPr>
              <a:t>Если добрый ты</a:t>
            </a:r>
            <a:r>
              <a:rPr lang="ru-RU" sz="7200">
                <a:latin typeface="Times New Roman" pitchFamily="18" charset="0"/>
              </a:rPr>
              <a:t/>
            </a:r>
            <a:br>
              <a:rPr lang="ru-RU" sz="7200">
                <a:latin typeface="Times New Roman" pitchFamily="18" charset="0"/>
              </a:rPr>
            </a:br>
            <a:endParaRPr lang="ru-RU" sz="7200">
              <a:latin typeface="Times New Roman" pitchFamily="18" charset="0"/>
            </a:endParaRPr>
          </a:p>
        </p:txBody>
      </p:sp>
      <p:pic>
        <p:nvPicPr>
          <p:cNvPr id="61444" name="Р•СЃР»Рё Р”РѕР±СЂС‹Р№ РўС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59788" y="6092825"/>
            <a:ext cx="358775" cy="304800"/>
          </a:xfrm>
          <a:prstGeom prst="rect">
            <a:avLst/>
          </a:prstGeom>
          <a:noFill/>
        </p:spPr>
      </p:pic>
      <p:pic>
        <p:nvPicPr>
          <p:cNvPr id="61450" name="Picture 10" descr="leopold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92150"/>
            <a:ext cx="8166100" cy="639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4" fill="hold"/>
                                        <p:tgtEl>
                                          <p:spTgt spid="61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l_ImageName" descr="Цветик-семицвет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914d255a07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14313"/>
            <a:ext cx="48577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Картинка 1 из 8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1214438"/>
            <a:ext cx="35560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57813" y="4286250"/>
            <a:ext cx="3500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Валентин Петрович</a:t>
            </a:r>
          </a:p>
          <a:p>
            <a:r>
              <a:rPr lang="ru-RU" sz="4000" b="1" i="1">
                <a:latin typeface="Calibri" pitchFamily="34" charset="0"/>
              </a:rPr>
              <a:t>Катаев</a:t>
            </a:r>
            <a:r>
              <a:rPr lang="ru-RU" sz="40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463" y="274638"/>
            <a:ext cx="4214812" cy="6583362"/>
          </a:xfrm>
        </p:spPr>
        <p:txBody>
          <a:bodyPr/>
          <a:lstStyle/>
          <a:p>
            <a:pPr algn="l"/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Вспомните, на какие желания Женя израсходовала лепестки цветика-семицветика?</a:t>
            </a:r>
          </a:p>
        </p:txBody>
      </p:sp>
      <p:pic>
        <p:nvPicPr>
          <p:cNvPr id="13317" name="Picture 5" descr="2298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27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91512" cy="1143000"/>
          </a:xfrm>
        </p:spPr>
        <p:txBody>
          <a:bodyPr/>
          <a:lstStyle/>
          <a:p>
            <a:r>
              <a:rPr lang="ru-RU" sz="9600" dirty="0">
                <a:solidFill>
                  <a:srgbClr val="0033CC"/>
                </a:solidFill>
              </a:rPr>
              <a:t>Дорога </a:t>
            </a:r>
            <a:r>
              <a:rPr lang="ru-RU" sz="9600" dirty="0" smtClean="0">
                <a:solidFill>
                  <a:srgbClr val="0033CC"/>
                </a:solidFill>
              </a:rPr>
              <a:t>добра</a:t>
            </a:r>
            <a:r>
              <a:rPr lang="en-US" sz="9600" dirty="0" smtClean="0">
                <a:solidFill>
                  <a:srgbClr val="0033CC"/>
                </a:solidFill>
              </a:rPr>
              <a:t/>
            </a:r>
            <a:br>
              <a:rPr lang="en-US" sz="9600" dirty="0" smtClean="0">
                <a:solidFill>
                  <a:srgbClr val="0033CC"/>
                </a:solidFill>
              </a:rPr>
            </a:br>
            <a:r>
              <a:rPr lang="en-US" sz="9600" dirty="0" smtClean="0">
                <a:solidFill>
                  <a:srgbClr val="0033CC"/>
                </a:solidFill>
              </a:rPr>
              <a:t>и</a:t>
            </a:r>
            <a:br>
              <a:rPr lang="en-US" sz="9600" dirty="0" smtClean="0">
                <a:solidFill>
                  <a:srgbClr val="0033CC"/>
                </a:solidFill>
              </a:rPr>
            </a:br>
            <a:r>
              <a:rPr lang="en-US" sz="9600" dirty="0" err="1" smtClean="0">
                <a:solidFill>
                  <a:srgbClr val="0033CC"/>
                </a:solidFill>
              </a:rPr>
              <a:t>милосердия</a:t>
            </a:r>
            <a:endParaRPr lang="ru-RU" sz="9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42875"/>
            <a:ext cx="8572500" cy="2357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C00000"/>
                </a:solidFill>
              </a:rPr>
              <a:t>СО</a:t>
            </a:r>
            <a:r>
              <a:rPr lang="ru-RU" sz="3600" b="1">
                <a:solidFill>
                  <a:srgbClr val="C00000"/>
                </a:solidFill>
              </a:rPr>
              <a:t>-ЧУВСТВИЕ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C00000"/>
                </a:solidFill>
              </a:rPr>
              <a:t>СО</a:t>
            </a:r>
            <a:r>
              <a:rPr lang="ru-RU" sz="3600" b="1">
                <a:solidFill>
                  <a:srgbClr val="C00000"/>
                </a:solidFill>
              </a:rPr>
              <a:t>-СТРАДАНИЕ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C00000"/>
                </a:solidFill>
              </a:rPr>
              <a:t>СО</a:t>
            </a:r>
            <a:r>
              <a:rPr lang="ru-RU" sz="3600" b="1">
                <a:solidFill>
                  <a:srgbClr val="C00000"/>
                </a:solidFill>
              </a:rPr>
              <a:t>-ПЕРЕЖИВАНИЕ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	</a:t>
            </a:r>
            <a:endParaRPr lang="ru-RU" b="1" i="1">
              <a:solidFill>
                <a:srgbClr val="C00000"/>
              </a:solidFill>
            </a:endParaRPr>
          </a:p>
        </p:txBody>
      </p:sp>
      <p:pic>
        <p:nvPicPr>
          <p:cNvPr id="17411" name="Рисунок 1" descr="http://www.proza.ru/pics/2010/02/09/8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2022475"/>
            <a:ext cx="64293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313"/>
            <a:ext cx="8229600" cy="61436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100" b="1"/>
              <a:t>	</a:t>
            </a:r>
            <a:r>
              <a:rPr lang="ru-RU" sz="4100" b="1">
                <a:latin typeface="Times New Roman" pitchFamily="18" charset="0"/>
              </a:rPr>
              <a:t>Приставка </a:t>
            </a:r>
            <a:r>
              <a:rPr lang="ru-RU" sz="4100" b="1" i="1">
                <a:solidFill>
                  <a:srgbClr val="C00000"/>
                </a:solidFill>
                <a:latin typeface="Times New Roman" pitchFamily="18" charset="0"/>
              </a:rPr>
              <a:t>СО</a:t>
            </a:r>
            <a:r>
              <a:rPr lang="ru-RU" sz="41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4100" b="1">
                <a:latin typeface="Times New Roman" pitchFamily="18" charset="0"/>
              </a:rPr>
              <a:t>означает своего рода причастность к чему-либо, присоединение, общее участие</a:t>
            </a:r>
          </a:p>
          <a:p>
            <a:pPr>
              <a:buFontTx/>
              <a:buNone/>
            </a:pPr>
            <a:r>
              <a:rPr lang="ru-RU" sz="4100" b="1">
                <a:latin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ru-RU" sz="4100" b="1">
                <a:latin typeface="Times New Roman" pitchFamily="18" charset="0"/>
              </a:rPr>
              <a:t>	Слову </a:t>
            </a:r>
            <a:r>
              <a:rPr lang="ru-RU" sz="4100" b="1" i="1">
                <a:solidFill>
                  <a:srgbClr val="C00000"/>
                </a:solidFill>
                <a:latin typeface="Times New Roman" pitchFamily="18" charset="0"/>
              </a:rPr>
              <a:t>сострадание</a:t>
            </a:r>
            <a:r>
              <a:rPr lang="ru-RU" sz="41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4100" b="1">
                <a:latin typeface="Times New Roman" pitchFamily="18" charset="0"/>
              </a:rPr>
              <a:t>близко по значению  одному из самых красивых слов – </a:t>
            </a:r>
            <a:r>
              <a:rPr lang="ru-RU" sz="4100" b="1" i="1">
                <a:solidFill>
                  <a:srgbClr val="C00000"/>
                </a:solidFill>
                <a:latin typeface="Times New Roman" pitchFamily="18" charset="0"/>
              </a:rPr>
              <a:t>милосердие. </a:t>
            </a:r>
            <a:r>
              <a:rPr lang="ru-RU" sz="4100" b="1" i="1">
                <a:latin typeface="Times New Roman" pitchFamily="18" charset="0"/>
              </a:rPr>
              <a:t>Оно говорит о сердце, которое милует, любит и жалеет.</a:t>
            </a:r>
          </a:p>
          <a:p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C00000"/>
                </a:solidFill>
              </a:rPr>
              <a:t>МИЛОСЕРДИЕ И СОСТРАДАНИЕ</a:t>
            </a:r>
          </a:p>
        </p:txBody>
      </p:sp>
      <p:pic>
        <p:nvPicPr>
          <p:cNvPr id="19460" name="Picture 6" descr="http://a18002.rimg.info/icon/1853429000fc23805a1b9ef7a58a8c05b61c3f05e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700213"/>
            <a:ext cx="69119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-main-pic" descr="Картинка 41 из 18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http://ru.trinixy.ru/pics/dog_life_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5" descr="http://rodina-izmail.at.ua/_pu/0/s56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285750"/>
            <a:ext cx="4500563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2 из 1143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511175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Елизавета Федоровна Романова</a:t>
            </a:r>
          </a:p>
        </p:txBody>
      </p:sp>
      <p:pic>
        <p:nvPicPr>
          <p:cNvPr id="26627" name="Picture 2" descr="C:\Documents and Settings\1\Рабочий стол\Е.Ф.Романова\Новая папка\190525fev9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428750"/>
            <a:ext cx="3714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Documents and Settings\1\Рабочий стол\Е.Ф.Романова\Новая папка\67472_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500188"/>
            <a:ext cx="3262313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6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857250"/>
            <a:ext cx="82772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5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285750"/>
            <a:ext cx="6881813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28625" y="5429250"/>
            <a:ext cx="8358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А</a:t>
            </a:r>
            <a:r>
              <a:rPr lang="ru-RU">
                <a:latin typeface="Calibri" pitchFamily="34" charset="0"/>
              </a:rPr>
              <a:t>. </a:t>
            </a:r>
            <a:r>
              <a:rPr lang="ru-RU" sz="2800" b="1">
                <a:latin typeface="Calibri" pitchFamily="34" charset="0"/>
              </a:rPr>
              <a:t>Пахмутова и Н. Добронравов – участники благотворительного концерта для детей-сирот и инвалидов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Приложение 1 Дорога добр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ЗАРА МИНУС.mp3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839200" y="5734050"/>
            <a:ext cx="304800" cy="304800"/>
          </a:xfrm>
          <a:ln/>
        </p:spPr>
      </p:pic>
      <p:pic>
        <p:nvPicPr>
          <p:cNvPr id="87047" name="Picture 7" descr="004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0"/>
            <a:ext cx="52165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39" fill="hold"/>
                                        <p:tgtEl>
                                          <p:spTgt spid="87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94800" cy="708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7183438" y="6205538"/>
            <a:ext cx="327025" cy="163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Картинка 2 из 37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7272338" cy="6099175"/>
          </a:xfrm>
          <a:prstGeom prst="rect">
            <a:avLst/>
          </a:prstGeom>
          <a:noFill/>
        </p:spPr>
      </p:pic>
      <p:pic>
        <p:nvPicPr>
          <p:cNvPr id="28687" name="Picture 15" descr="Картинка 44 из 3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0"/>
            <a:ext cx="3810000" cy="3810000"/>
          </a:xfrm>
          <a:prstGeom prst="rect">
            <a:avLst/>
          </a:prstGeom>
          <a:noFill/>
        </p:spPr>
      </p:pic>
      <p:pic>
        <p:nvPicPr>
          <p:cNvPr id="28689" name="Picture 17" descr="Картинка 159 из 37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68300"/>
            <a:ext cx="1873250" cy="175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8325" y="369888"/>
            <a:ext cx="6488113" cy="616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DC125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7613" y="0"/>
            <a:ext cx="5386387" cy="685800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50825" y="1196975"/>
            <a:ext cx="341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Мы рисуем</a:t>
            </a:r>
          </a:p>
        </p:txBody>
      </p:sp>
      <p:pic>
        <p:nvPicPr>
          <p:cNvPr id="86020" name="Picture 4" descr="hudosnik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229225"/>
            <a:ext cx="1203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/>
              <a:t>Мы рисуем </a:t>
            </a:r>
          </a:p>
        </p:txBody>
      </p:sp>
      <p:pic>
        <p:nvPicPr>
          <p:cNvPr id="67587" name="Picture 3" descr="hudosnik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260350"/>
            <a:ext cx="1203325" cy="1219200"/>
          </a:xfrm>
          <a:prstGeom prst="rect">
            <a:avLst/>
          </a:prstGeom>
          <a:noFill/>
        </p:spPr>
      </p:pic>
      <p:pic>
        <p:nvPicPr>
          <p:cNvPr id="67590" name="Picture 6" descr="Изображение 1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79513"/>
            <a:ext cx="3717925" cy="5678487"/>
          </a:xfrm>
          <a:prstGeom prst="rect">
            <a:avLst/>
          </a:prstGeom>
          <a:noFill/>
        </p:spPr>
      </p:pic>
      <p:pic>
        <p:nvPicPr>
          <p:cNvPr id="67591" name="Picture 7" descr="Изображение 1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628775"/>
            <a:ext cx="3590925" cy="5040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SDC12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7688" y="214313"/>
            <a:ext cx="4572000" cy="17859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Григорий Николаевич Журавлев</a:t>
            </a:r>
          </a:p>
        </p:txBody>
      </p:sp>
      <p:pic>
        <p:nvPicPr>
          <p:cNvPr id="29699" name="Picture 2" descr="C:\Documents and Settings\1\Рабочий стол\ОПК\Журавлёв Григорий\Видеоряд\Григорий Журавл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85750"/>
            <a:ext cx="3929063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5000625" y="2714625"/>
            <a:ext cx="4143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Русский живописец,</a:t>
            </a:r>
          </a:p>
          <a:p>
            <a:r>
              <a:rPr lang="ru-RU" sz="3200" b="1">
                <a:latin typeface="Calibri" pitchFamily="34" charset="0"/>
              </a:rPr>
              <a:t> иконописец</a:t>
            </a:r>
          </a:p>
          <a:p>
            <a:r>
              <a:rPr lang="ru-RU" sz="3200" b="1">
                <a:latin typeface="Calibri" pitchFamily="34" charset="0"/>
              </a:rPr>
              <a:t> (</a:t>
            </a:r>
            <a:r>
              <a:rPr lang="ru-RU" sz="3200" b="1" i="1">
                <a:latin typeface="Calibri" pitchFamily="34" charset="0"/>
              </a:rPr>
              <a:t>1858-1916)</a:t>
            </a:r>
          </a:p>
          <a:p>
            <a:r>
              <a:rPr lang="ru-RU" sz="3200" b="1">
                <a:latin typeface="Calibri" pitchFamily="34" charset="0"/>
              </a:rPr>
              <a:t>из села Утевка </a:t>
            </a:r>
          </a:p>
          <a:p>
            <a:r>
              <a:rPr lang="ru-RU" sz="3200" b="1">
                <a:latin typeface="Calibri" pitchFamily="34" charset="0"/>
              </a:rPr>
              <a:t>Самарской губернии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512376/Image40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1643063"/>
            <a:ext cx="3886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5750" y="357188"/>
            <a:ext cx="4786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cs typeface="Times New Roman" pitchFamily="18" charset="0"/>
              </a:rPr>
              <a:t>Будьте внимательными, вдруг кому-то нужна ваша помощь! </a:t>
            </a:r>
          </a:p>
          <a:p>
            <a:r>
              <a:rPr lang="ru-RU" sz="4000" b="1">
                <a:cs typeface="Times New Roman" pitchFamily="18" charset="0"/>
              </a:rPr>
              <a:t>Не ждите, когда вас попросят, а помогите нуждающимся!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400"/>
              <a:t>"Твори добро".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45059" name="Picture 3" descr="nota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5916613" y="2368550"/>
            <a:ext cx="2036762" cy="2989263"/>
          </a:xfrm>
          <a:noFill/>
          <a:ln/>
        </p:spPr>
      </p:pic>
      <p:pic>
        <p:nvPicPr>
          <p:cNvPr id="45062" name="ШУРА МИНУ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40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300">
                <a:solidFill>
                  <a:srgbClr val="0033CC"/>
                </a:solidFill>
                <a:latin typeface="Times New Roman" pitchFamily="18" charset="0"/>
              </a:rPr>
              <a:t>Понять и исполнить</a:t>
            </a:r>
          </a:p>
          <a:p>
            <a:pPr>
              <a:buFontTx/>
              <a:buNone/>
            </a:pPr>
            <a:r>
              <a:rPr lang="ru-RU" sz="4300">
                <a:solidFill>
                  <a:srgbClr val="0033CC"/>
                </a:solidFill>
                <a:latin typeface="Times New Roman" pitchFamily="18" charset="0"/>
              </a:rPr>
              <a:t>Желанье другого –</a:t>
            </a:r>
          </a:p>
          <a:p>
            <a:pPr>
              <a:buFontTx/>
              <a:buNone/>
            </a:pPr>
            <a:r>
              <a:rPr lang="ru-RU" sz="4300">
                <a:solidFill>
                  <a:srgbClr val="0033CC"/>
                </a:solidFill>
                <a:latin typeface="Times New Roman" pitchFamily="18" charset="0"/>
              </a:rPr>
              <a:t>Одно удовольствие –</a:t>
            </a:r>
          </a:p>
          <a:p>
            <a:pPr>
              <a:buFontTx/>
              <a:buNone/>
            </a:pPr>
            <a:r>
              <a:rPr lang="ru-RU" sz="4300">
                <a:solidFill>
                  <a:srgbClr val="0033CC"/>
                </a:solidFill>
                <a:latin typeface="Times New Roman" pitchFamily="18" charset="0"/>
              </a:rPr>
              <a:t>Честное слово!</a:t>
            </a:r>
          </a:p>
        </p:txBody>
      </p:sp>
      <p:pic>
        <p:nvPicPr>
          <p:cNvPr id="46083" name="Picture 3" descr="ch8_3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514475" cy="1485900"/>
          </a:xfrm>
          <a:noFill/>
          <a:ln/>
        </p:spPr>
      </p:pic>
      <p:pic>
        <p:nvPicPr>
          <p:cNvPr id="46085" name="Picture 5" descr="цв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4868863"/>
            <a:ext cx="2209800" cy="1700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latin typeface="Times New Roman" pitchFamily="18" charset="0"/>
              </a:rPr>
              <a:t>Каким должен быть человек, чтобы окружающим было приятно с ним общаться?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69325" cy="52562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Выберите правильные ответы.</a:t>
            </a:r>
          </a:p>
          <a:p>
            <a:pPr>
              <a:buFontTx/>
              <a:buNone/>
            </a:pPr>
            <a:r>
              <a:rPr lang="ru-RU" sz="4000"/>
              <a:t>  Доброжелательный, добрый, грубый, хмурый, приветливый, задиристый, лживый, злой, предупредительный, честный, внимательный, вежливый.</a:t>
            </a:r>
          </a:p>
          <a:p>
            <a:pPr>
              <a:buFontTx/>
              <a:buChar char="-"/>
            </a:pP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66800" y="2209800"/>
            <a:ext cx="6781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669900"/>
                </a:solidFill>
                <a:latin typeface="Times New Roman" pitchFamily="18" charset="0"/>
              </a:rPr>
              <a:t>У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003399"/>
                </a:solidFill>
                <a:latin typeface="Times New Roman" pitchFamily="18" charset="0"/>
              </a:rPr>
              <a:t>М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FFFF00"/>
                </a:solidFill>
                <a:latin typeface="Times New Roman" pitchFamily="18" charset="0"/>
              </a:rPr>
              <a:t>О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FF7C80"/>
                </a:solidFill>
                <a:latin typeface="Times New Roman" pitchFamily="18" charset="0"/>
              </a:rPr>
              <a:t>Б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800000"/>
                </a:solidFill>
                <a:latin typeface="Times New Roman" pitchFamily="18" charset="0"/>
              </a:rPr>
              <a:t>Л</a:t>
            </a:r>
            <a:r>
              <a:rPr lang="ru-RU" sz="8800" b="1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FF3399"/>
                </a:solidFill>
                <a:latin typeface="Times New Roman" pitchFamily="18" charset="0"/>
              </a:rPr>
              <a:t>Р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000066"/>
                </a:solidFill>
                <a:latin typeface="Times New Roman" pitchFamily="18" charset="0"/>
              </a:rPr>
              <a:t>К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FFFF00"/>
                </a:solidFill>
                <a:latin typeface="Times New Roman" pitchFamily="18" charset="0"/>
              </a:rPr>
              <a:t>О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990099"/>
                </a:solidFill>
                <a:latin typeface="Times New Roman" pitchFamily="18" charset="0"/>
              </a:rPr>
              <a:t>С</a:t>
            </a:r>
            <a:r>
              <a:rPr lang="ru-RU" sz="8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8800" b="1">
                <a:solidFill>
                  <a:srgbClr val="FF6600"/>
                </a:solidFill>
                <a:latin typeface="Times New Roman" pitchFamily="18" charset="0"/>
              </a:rPr>
              <a:t>Т </a:t>
            </a:r>
            <a:r>
              <a:rPr lang="ru-RU" sz="8800" b="1">
                <a:solidFill>
                  <a:srgbClr val="FF0066"/>
                </a:solidFill>
                <a:latin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696200" cy="2971800"/>
          </a:xfrm>
        </p:spPr>
        <p:txBody>
          <a:bodyPr/>
          <a:lstStyle/>
          <a:p>
            <a:r>
              <a:rPr lang="ru-RU" sz="9600">
                <a:solidFill>
                  <a:srgbClr val="9933FF"/>
                </a:solidFill>
                <a:latin typeface="Times New Roman" pitchFamily="18" charset="0"/>
              </a:rPr>
              <a:t>Доброта</a:t>
            </a:r>
            <a:r>
              <a:rPr lang="ru-RU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33795" name="Picture 3" descr="klou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3357563"/>
            <a:ext cx="3332163" cy="3048000"/>
          </a:xfrm>
          <a:prstGeom prst="rect">
            <a:avLst/>
          </a:prstGeom>
          <a:noFill/>
        </p:spPr>
      </p:pic>
      <p:pic>
        <p:nvPicPr>
          <p:cNvPr id="33796" name="Picture 4" descr="пчел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2008187" cy="2205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latin typeface="Times New Roman" pitchFamily="18" charset="0"/>
              </a:rPr>
              <a:t>Что такое доброта?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4500" b="1" i="1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6000" b="1" i="1">
                <a:solidFill>
                  <a:srgbClr val="0033CC"/>
                </a:solidFill>
                <a:latin typeface="Times New Roman" pitchFamily="18" charset="0"/>
              </a:rPr>
              <a:t>  Доброта</a:t>
            </a:r>
            <a:r>
              <a:rPr lang="ru-RU" sz="6000">
                <a:solidFill>
                  <a:srgbClr val="0033CC"/>
                </a:solidFill>
                <a:latin typeface="Times New Roman" pitchFamily="18" charset="0"/>
              </a:rPr>
              <a:t> –                           стремление человека дать счастье всем людям.</a:t>
            </a:r>
          </a:p>
        </p:txBody>
      </p:sp>
      <p:pic>
        <p:nvPicPr>
          <p:cNvPr id="35845" name="Picture 5" descr="мышк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" cy="88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153400" cy="1447800"/>
          </a:xfrm>
        </p:spPr>
        <p:txBody>
          <a:bodyPr/>
          <a:lstStyle/>
          <a:p>
            <a:r>
              <a:rPr lang="ru-RU" sz="8800" i="1">
                <a:solidFill>
                  <a:srgbClr val="0033CC"/>
                </a:solidFill>
                <a:latin typeface="Times New Roman" pitchFamily="18" charset="0"/>
              </a:rPr>
              <a:t>Творите добро!</a:t>
            </a:r>
          </a:p>
        </p:txBody>
      </p:sp>
      <p:pic>
        <p:nvPicPr>
          <p:cNvPr id="58371" name="Picture 3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209800"/>
            <a:ext cx="5181600" cy="3732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221</Words>
  <Application>Microsoft Office PowerPoint</Application>
  <PresentationFormat>Экран (4:3)</PresentationFormat>
  <Paragraphs>67</Paragraphs>
  <Slides>43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Презентация  библиотечного мероприятия    «Дорога добра и милосердия»  </vt:lpstr>
      <vt:lpstr>Дорога добра и милосердия</vt:lpstr>
      <vt:lpstr>Слайд 3</vt:lpstr>
      <vt:lpstr>Слайд 4</vt:lpstr>
      <vt:lpstr>Каким должен быть человек, чтобы окружающим было приятно с ним общаться?</vt:lpstr>
      <vt:lpstr>Слайд 6</vt:lpstr>
      <vt:lpstr>Доброта </vt:lpstr>
      <vt:lpstr>Что такое доброта?</vt:lpstr>
      <vt:lpstr>Творите добро!</vt:lpstr>
      <vt:lpstr>Слайд 10</vt:lpstr>
      <vt:lpstr>Добрые дела красят человека.</vt:lpstr>
      <vt:lpstr>Слайд 12</vt:lpstr>
      <vt:lpstr>Слайд 13</vt:lpstr>
      <vt:lpstr>Слайд 14</vt:lpstr>
      <vt:lpstr>Если добрый ты </vt:lpstr>
      <vt:lpstr>Слайд 16</vt:lpstr>
      <vt:lpstr>Слайд 17</vt:lpstr>
      <vt:lpstr>Вспомните, на какие желания Женя израсходовала лепестки цветика-семицветика?</vt:lpstr>
      <vt:lpstr>Слайд 19</vt:lpstr>
      <vt:lpstr>Слайд 20</vt:lpstr>
      <vt:lpstr>Слайд 21</vt:lpstr>
      <vt:lpstr>МИЛОСЕРДИЕ И СОСТРАДАНИЕ</vt:lpstr>
      <vt:lpstr>Слайд 23</vt:lpstr>
      <vt:lpstr>Слайд 24</vt:lpstr>
      <vt:lpstr>Слайд 25</vt:lpstr>
      <vt:lpstr>Слайд 26</vt:lpstr>
      <vt:lpstr>Елизавета Федоровна Романова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Мы рисуем </vt:lpstr>
      <vt:lpstr>Слайд 38</vt:lpstr>
      <vt:lpstr>Григорий Николаевич Журавлев</vt:lpstr>
      <vt:lpstr>Слайд 40</vt:lpstr>
      <vt:lpstr>Слайд 41</vt:lpstr>
      <vt:lpstr>"Твори добро". </vt:lpstr>
      <vt:lpstr>Слайд 43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Yelena</cp:lastModifiedBy>
  <cp:revision>25</cp:revision>
  <dcterms:created xsi:type="dcterms:W3CDTF">2012-02-04T07:47:07Z</dcterms:created>
  <dcterms:modified xsi:type="dcterms:W3CDTF">2019-04-29T13:07:32Z</dcterms:modified>
</cp:coreProperties>
</file>