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66" r:id="rId6"/>
    <p:sldId id="258" r:id="rId7"/>
    <p:sldId id="259" r:id="rId8"/>
    <p:sldId id="261" r:id="rId9"/>
    <p:sldId id="262" r:id="rId10"/>
    <p:sldId id="268" r:id="rId11"/>
    <p:sldId id="269" r:id="rId12"/>
    <p:sldId id="270" r:id="rId13"/>
    <p:sldId id="26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67A3D4F-BA1B-4AF8-AF07-9CD89B46BEE1}" type="datetimeFigureOut">
              <a:rPr lang="ru-RU" smtClean="0"/>
              <a:pPr/>
              <a:t>11.12.2016</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CBC9013-5F4F-45CD-ACC2-9B8D38FC2418}"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BC9013-5F4F-45CD-ACC2-9B8D38FC2418}"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7" name="Slide Number Placeholder 6"/>
          <p:cNvSpPr>
            <a:spLocks noGrp="1"/>
          </p:cNvSpPr>
          <p:nvPr>
            <p:ph type="sldNum" sz="quarter" idx="12"/>
          </p:nvPr>
        </p:nvSpPr>
        <p:spPr/>
        <p:txBody>
          <a:bodyPr/>
          <a:lstStyle/>
          <a:p>
            <a:fld id="{7CBC9013-5F4F-45CD-ACC2-9B8D38FC2418}"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7A3D4F-BA1B-4AF8-AF07-9CD89B46BEE1}" type="datetimeFigureOut">
              <a:rPr lang="ru-RU" smtClean="0"/>
              <a:pPr/>
              <a:t>11.12.2016</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CBC9013-5F4F-45CD-ACC2-9B8D38FC241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67A3D4F-BA1B-4AF8-AF07-9CD89B46BEE1}" type="datetimeFigureOut">
              <a:rPr lang="ru-RU" smtClean="0"/>
              <a:pPr/>
              <a:t>11.12.2016</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CBC9013-5F4F-45CD-ACC2-9B8D38FC24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b="1" dirty="0" smtClean="0">
                <a:solidFill>
                  <a:srgbClr val="FF0000"/>
                </a:solidFill>
              </a:rPr>
              <a:t>Подвижные игры</a:t>
            </a:r>
            <a:endParaRPr lang="ru-RU" b="1" dirty="0">
              <a:solidFill>
                <a:srgbClr val="FF0000"/>
              </a:solidFill>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089812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57166"/>
            <a:ext cx="7024744" cy="857256"/>
          </a:xfrm>
        </p:spPr>
        <p:txBody>
          <a:bodyPr/>
          <a:lstStyle/>
          <a:p>
            <a:pPr algn="ctr"/>
            <a:r>
              <a:rPr lang="ru-RU" b="1" dirty="0" smtClean="0">
                <a:solidFill>
                  <a:srgbClr val="FF0000"/>
                </a:solidFill>
              </a:rPr>
              <a:t>«Удочка»</a:t>
            </a:r>
            <a:endParaRPr lang="ru-RU" b="1" dirty="0">
              <a:solidFill>
                <a:srgbClr val="FF0000"/>
              </a:solidFill>
            </a:endParaRPr>
          </a:p>
        </p:txBody>
      </p:sp>
      <p:sp>
        <p:nvSpPr>
          <p:cNvPr id="4" name="Содержимое 3"/>
          <p:cNvSpPr>
            <a:spLocks noGrp="1"/>
          </p:cNvSpPr>
          <p:nvPr>
            <p:ph sz="quarter" idx="14"/>
          </p:nvPr>
        </p:nvSpPr>
        <p:spPr>
          <a:xfrm>
            <a:off x="4645152" y="1428736"/>
            <a:ext cx="3998814" cy="5072098"/>
          </a:xfrm>
        </p:spPr>
        <p:txBody>
          <a:bodyPr>
            <a:normAutofit fontScale="62500" lnSpcReduction="20000"/>
          </a:bodyPr>
          <a:lstStyle/>
          <a:p>
            <a:pPr>
              <a:buNone/>
            </a:pPr>
            <a:r>
              <a:rPr lang="ru-RU" sz="2600" b="1" dirty="0" smtClean="0"/>
              <a:t>Описание игры</a:t>
            </a:r>
          </a:p>
          <a:p>
            <a:pPr>
              <a:buNone/>
            </a:pPr>
            <a:r>
              <a:rPr lang="ru-RU" sz="2600" dirty="0" smtClean="0"/>
              <a:t>Перед началом игры выбирается водящий. Все ребята становятся в круг, а водящий в центр круга со скакалкой в руках. Он начинает вращать скакалку так, чтобы та скользила по полу, делая круг за кругом под ногами играющих.</a:t>
            </a:r>
            <a:br>
              <a:rPr lang="ru-RU" sz="2600" dirty="0" smtClean="0"/>
            </a:br>
            <a:r>
              <a:rPr lang="ru-RU" sz="2600" dirty="0" smtClean="0"/>
              <a:t>Игроки подпрыгивают, стараясь, чтобы она не задела кого-либо из них.</a:t>
            </a:r>
          </a:p>
          <a:p>
            <a:pPr>
              <a:buNone/>
            </a:pPr>
            <a:r>
              <a:rPr lang="ru-RU" sz="2600" b="1" dirty="0" smtClean="0"/>
              <a:t>Правила игры</a:t>
            </a:r>
            <a:endParaRPr lang="ru-RU" sz="2600" dirty="0" smtClean="0"/>
          </a:p>
          <a:p>
            <a:pPr>
              <a:buNone/>
            </a:pPr>
            <a:r>
              <a:rPr lang="ru-RU" sz="2600" dirty="0" smtClean="0"/>
              <a:t>Пойманным игрок считается в том случае, если скакалка коснулась его не выше </a:t>
            </a:r>
            <a:r>
              <a:rPr lang="ru-RU" sz="2600" dirty="0" err="1" smtClean="0"/>
              <a:t>голеностопа</a:t>
            </a:r>
            <a:r>
              <a:rPr lang="ru-RU" sz="2600" dirty="0" smtClean="0"/>
              <a:t>.</a:t>
            </a:r>
          </a:p>
          <a:p>
            <a:pPr>
              <a:buNone/>
            </a:pPr>
            <a:r>
              <a:rPr lang="ru-RU" sz="2600" dirty="0" smtClean="0"/>
              <a:t>Игроки не должны приближаться к водящему во время прыжков.</a:t>
            </a:r>
          </a:p>
          <a:p>
            <a:pPr>
              <a:buNone/>
            </a:pPr>
            <a:r>
              <a:rPr lang="ru-RU" sz="2600" dirty="0" smtClean="0"/>
              <a:t>Тот, кто заденет скакалку становится в середину и начинает вращать веревку, а бывший водящий занимает его место.</a:t>
            </a:r>
          </a:p>
          <a:p>
            <a:endParaRPr lang="ru-RU" dirty="0"/>
          </a:p>
        </p:txBody>
      </p:sp>
      <p:pic>
        <p:nvPicPr>
          <p:cNvPr id="2050" name="Picture 2" descr="C:\Users\Maxim\Desktop\igra-udochka.jpg"/>
          <p:cNvPicPr>
            <a:picLocks noGrp="1" noChangeAspect="1" noChangeArrowheads="1"/>
          </p:cNvPicPr>
          <p:nvPr>
            <p:ph sz="quarter" idx="13"/>
          </p:nvPr>
        </p:nvPicPr>
        <p:blipFill>
          <a:blip r:embed="rId2"/>
          <a:srcRect/>
          <a:stretch>
            <a:fillRect/>
          </a:stretch>
        </p:blipFill>
        <p:spPr bwMode="auto">
          <a:xfrm>
            <a:off x="500034" y="2428868"/>
            <a:ext cx="3953583" cy="27860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2000"/>
                                        <p:tgtEl>
                                          <p:spTgt spid="4">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2000"/>
                                        <p:tgtEl>
                                          <p:spTgt spid="4">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32656"/>
            <a:ext cx="7024744" cy="1296144"/>
          </a:xfrm>
        </p:spPr>
        <p:txBody>
          <a:bodyPr>
            <a:normAutofit fontScale="90000"/>
          </a:bodyPr>
          <a:lstStyle/>
          <a:p>
            <a:pPr algn="ctr"/>
            <a:r>
              <a:rPr lang="ru-RU" b="1" dirty="0" smtClean="0">
                <a:solidFill>
                  <a:srgbClr val="FF0000"/>
                </a:solidFill>
              </a:rPr>
              <a:t>Планеты </a:t>
            </a:r>
            <a:br>
              <a:rPr lang="ru-RU" b="1" dirty="0" smtClean="0">
                <a:solidFill>
                  <a:srgbClr val="FF0000"/>
                </a:solidFill>
              </a:rPr>
            </a:br>
            <a:r>
              <a:rPr lang="ru-RU" b="1" dirty="0" smtClean="0">
                <a:solidFill>
                  <a:srgbClr val="FF0000"/>
                </a:solidFill>
              </a:rPr>
              <a:t>солнечной системы</a:t>
            </a:r>
            <a:endParaRPr lang="ru-RU" b="1" dirty="0">
              <a:solidFill>
                <a:srgbClr val="FF0000"/>
              </a:solidFill>
            </a:endParaRPr>
          </a:p>
        </p:txBody>
      </p:sp>
      <p:pic>
        <p:nvPicPr>
          <p:cNvPr id="4" name="Объект 3" descr="C:\Users\Admin\Desktop\razmery_planet_solnechnoy_sistemy_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8208912" cy="4176463"/>
          </a:xfrm>
          <a:prstGeom prst="rect">
            <a:avLst/>
          </a:prstGeom>
          <a:noFill/>
          <a:ln>
            <a:noFill/>
          </a:ln>
        </p:spPr>
      </p:pic>
    </p:spTree>
    <p:extLst>
      <p:ext uri="{BB962C8B-B14F-4D97-AF65-F5344CB8AC3E}">
        <p14:creationId xmlns:p14="http://schemas.microsoft.com/office/powerpoint/2010/main" val="386710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28604"/>
            <a:ext cx="7024744" cy="857256"/>
          </a:xfrm>
        </p:spPr>
        <p:txBody>
          <a:bodyPr>
            <a:normAutofit/>
          </a:bodyPr>
          <a:lstStyle/>
          <a:p>
            <a:pPr algn="ctr"/>
            <a:r>
              <a:rPr lang="ru-RU" b="1" dirty="0" smtClean="0">
                <a:solidFill>
                  <a:srgbClr val="FF0000"/>
                </a:solidFill>
              </a:rPr>
              <a:t>«Космонавты»</a:t>
            </a:r>
            <a:endParaRPr lang="ru-RU" b="1" dirty="0">
              <a:solidFill>
                <a:srgbClr val="FF0000"/>
              </a:solidFill>
            </a:endParaRPr>
          </a:p>
        </p:txBody>
      </p:sp>
      <p:sp>
        <p:nvSpPr>
          <p:cNvPr id="4" name="Содержимое 3"/>
          <p:cNvSpPr>
            <a:spLocks noGrp="1"/>
          </p:cNvSpPr>
          <p:nvPr>
            <p:ph sz="quarter" idx="14"/>
          </p:nvPr>
        </p:nvSpPr>
        <p:spPr>
          <a:xfrm>
            <a:off x="3929058" y="1214422"/>
            <a:ext cx="4786346" cy="5214974"/>
          </a:xfrm>
        </p:spPr>
        <p:txBody>
          <a:bodyPr>
            <a:noAutofit/>
          </a:bodyPr>
          <a:lstStyle/>
          <a:p>
            <a:pPr>
              <a:buNone/>
            </a:pPr>
            <a:r>
              <a:rPr lang="ru-RU" sz="1400" b="1" dirty="0" smtClean="0"/>
              <a:t>Перед началом игры по углам и сторонам площадки или зала необходимо начертить несколько больших треугольников – это «ракетодромы». На каждом «ракетодроме» располагается от 2 до 5 кружочков – «ракет». «Ракету» может занять только один участник игры. Суммарное число «ракет» должно быть на 3-8 меньше, чем игроков. Площадку для игры можно украсить названиями маршрутов звездных кораблей, к примеру, «Земля – Юпитер», а также изображениями планет, звезд и комет. Участники игры берутся за руки и встают в круг в центре площадки. Вместе с организатором игры, они начинают двигаться по кругу и громко декламировать: </a:t>
            </a:r>
            <a:r>
              <a:rPr lang="ru-RU" sz="1400" b="1" dirty="0" smtClean="0">
                <a:solidFill>
                  <a:srgbClr val="0070C0"/>
                </a:solidFill>
              </a:rPr>
              <a:t>«Ждут нас быстрые ракеты Для прогулок по планетам. На какую захотим, На такую полетим! Но в игре один секрет: Опоздавшим — места нет!»</a:t>
            </a:r>
            <a:r>
              <a:rPr lang="ru-RU" sz="1400" b="1" dirty="0" smtClean="0"/>
              <a:t> Произнеся слово «нет!» дети расцепляют руки и бросаются к «ракетодромам», стремясь занять любую свободную «ракету». Проигравшие объявляются опоздавшими на рейс и возвращаются в центр площадки.  </a:t>
            </a:r>
            <a:endParaRPr lang="ru-RU" sz="1400" b="1" dirty="0"/>
          </a:p>
        </p:txBody>
      </p:sp>
      <p:pic>
        <p:nvPicPr>
          <p:cNvPr id="1026" name="Picture 2" descr="C:\Users\Maxim\Desktop\1688.jpg"/>
          <p:cNvPicPr>
            <a:picLocks noGrp="1" noChangeAspect="1" noChangeArrowheads="1"/>
          </p:cNvPicPr>
          <p:nvPr>
            <p:ph sz="quarter" idx="13"/>
          </p:nvPr>
        </p:nvPicPr>
        <p:blipFill>
          <a:blip r:embed="rId2"/>
          <a:srcRect/>
          <a:stretch>
            <a:fillRect/>
          </a:stretch>
        </p:blipFill>
        <p:spPr bwMode="auto">
          <a:xfrm>
            <a:off x="500034" y="2570105"/>
            <a:ext cx="3723182" cy="2647388"/>
          </a:xfrm>
          <a:prstGeom prst="rect">
            <a:avLst/>
          </a:prstGeom>
          <a:noFill/>
        </p:spPr>
      </p:pic>
    </p:spTree>
    <p:extLst>
      <p:ext uri="{BB962C8B-B14F-4D97-AF65-F5344CB8AC3E}">
        <p14:creationId xmlns:p14="http://schemas.microsoft.com/office/powerpoint/2010/main" val="168995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2113304"/>
          </a:xfrm>
        </p:spPr>
        <p:txBody>
          <a:bodyPr>
            <a:normAutofit/>
          </a:bodyPr>
          <a:lstStyle/>
          <a:p>
            <a:pPr algn="ctr"/>
            <a:r>
              <a:rPr lang="ru-RU" b="1" dirty="0" smtClean="0">
                <a:solidFill>
                  <a:srgbClr val="FF0000"/>
                </a:solidFill>
              </a:rPr>
              <a:t>Спасибо за работу </a:t>
            </a:r>
            <a:br>
              <a:rPr lang="ru-RU" b="1" dirty="0" smtClean="0">
                <a:solidFill>
                  <a:srgbClr val="FF0000"/>
                </a:solidFill>
              </a:rPr>
            </a:br>
            <a:r>
              <a:rPr lang="ru-RU" b="1" dirty="0" smtClean="0">
                <a:solidFill>
                  <a:srgbClr val="FF0000"/>
                </a:solidFill>
              </a:rPr>
              <a:t>на уроке!</a:t>
            </a:r>
            <a:endParaRPr lang="ru-RU" b="1" dirty="0">
              <a:solidFill>
                <a:srgbClr val="FF0000"/>
              </a:solidFill>
            </a:endParaRPr>
          </a:p>
        </p:txBody>
      </p:sp>
    </p:spTree>
    <p:extLst>
      <p:ext uri="{BB962C8B-B14F-4D97-AF65-F5344CB8AC3E}">
        <p14:creationId xmlns:p14="http://schemas.microsoft.com/office/powerpoint/2010/main" val="74625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08912" cy="6048672"/>
          </a:xfrm>
        </p:spPr>
        <p:txBody>
          <a:bodyPr>
            <a:noAutofit/>
          </a:bodyPr>
          <a:lstStyle/>
          <a:p>
            <a:r>
              <a:rPr lang="ru-RU" sz="2400" dirty="0">
                <a:solidFill>
                  <a:srgbClr val="FF0000"/>
                </a:solidFill>
              </a:rPr>
              <a:t>Наверное, каждый человек хотя бы раз в своей жизни играл в подвижные игры. Догонялки, прятки, игра в снежки, горячая картошка, вышибалы. Вот неполный список тех игр, без которых не может обойтись детство. Ведь дети – непоседливый народ, им всегда нужно двигаться вперёд. И в этом случае подвижные игры просто необходимы.</a:t>
            </a:r>
            <a:br>
              <a:rPr lang="ru-RU" sz="2400" dirty="0">
                <a:solidFill>
                  <a:srgbClr val="FF0000"/>
                </a:solidFill>
              </a:rPr>
            </a:br>
            <a:r>
              <a:rPr lang="ru-RU" sz="2400" dirty="0">
                <a:solidFill>
                  <a:srgbClr val="FF0000"/>
                </a:solidFill>
              </a:rPr>
              <a:t>Кроме того, подвижные игры развивают у детей такие нужные качества, как предприимчивость, находчивость, изобретательность, умение сконцентрироваться и быстро принять важные решения. </a:t>
            </a:r>
            <a:br>
              <a:rPr lang="ru-RU" sz="2400" dirty="0">
                <a:solidFill>
                  <a:srgbClr val="FF0000"/>
                </a:solidFill>
              </a:rPr>
            </a:br>
            <a:r>
              <a:rPr lang="ru-RU" sz="2400" dirty="0">
                <a:solidFill>
                  <a:srgbClr val="FF0000"/>
                </a:solidFill>
              </a:rPr>
              <a:t>А также очень большое значение подвижные игры имеют в физическом воспитании. Они развивают ловкость, гибкость, быстроту, выносливость.</a:t>
            </a:r>
          </a:p>
        </p:txBody>
      </p:sp>
    </p:spTree>
    <p:extLst>
      <p:ext uri="{BB962C8B-B14F-4D97-AF65-F5344CB8AC3E}">
        <p14:creationId xmlns:p14="http://schemas.microsoft.com/office/powerpoint/2010/main" val="2274191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064896" cy="5976664"/>
          </a:xfrm>
        </p:spPr>
        <p:txBody>
          <a:bodyPr>
            <a:noAutofit/>
          </a:bodyPr>
          <a:lstStyle/>
          <a:p>
            <a:r>
              <a:rPr lang="ru-RU" sz="2400" b="1" dirty="0" smtClean="0">
                <a:solidFill>
                  <a:schemeClr val="accent1">
                    <a:lumMod val="75000"/>
                  </a:schemeClr>
                </a:solidFill>
                <a:latin typeface="Century Gothic" pitchFamily="34" charset="0"/>
              </a:rPr>
              <a:t>Пару слов надо сказать и о самом понятии подвижных игр.</a:t>
            </a:r>
            <a:br>
              <a:rPr lang="ru-RU" sz="2400" b="1" dirty="0" smtClean="0">
                <a:solidFill>
                  <a:schemeClr val="accent1">
                    <a:lumMod val="75000"/>
                  </a:schemeClr>
                </a:solidFill>
                <a:latin typeface="Century Gothic" pitchFamily="34" charset="0"/>
              </a:rPr>
            </a:br>
            <a:r>
              <a:rPr lang="ru-RU" sz="2400" b="1" dirty="0" smtClean="0">
                <a:solidFill>
                  <a:schemeClr val="accent6">
                    <a:lumMod val="75000"/>
                  </a:schemeClr>
                </a:solidFill>
                <a:latin typeface="Century Gothic" pitchFamily="34" charset="0"/>
              </a:rPr>
              <a:t>Подвижные </a:t>
            </a:r>
            <a:r>
              <a:rPr lang="ru-RU" sz="2400" b="1" dirty="0">
                <a:solidFill>
                  <a:schemeClr val="accent6">
                    <a:lumMod val="75000"/>
                  </a:schemeClr>
                </a:solidFill>
                <a:latin typeface="Century Gothic" pitchFamily="34" charset="0"/>
              </a:rPr>
              <a:t>игры </a:t>
            </a:r>
            <a:r>
              <a:rPr lang="ru-RU" sz="2400" dirty="0">
                <a:solidFill>
                  <a:schemeClr val="accent5">
                    <a:lumMod val="75000"/>
                  </a:schemeClr>
                </a:solidFill>
                <a:latin typeface="Century Gothic" pitchFamily="34" charset="0"/>
              </a:rPr>
              <a:t>используются как средство ОФ воспитания детей, молодёжи, а так же как средство подготовки к спортивным играм и другим видам спорта, подготовки к сдачи нормы ГТО.</a:t>
            </a:r>
            <a:br>
              <a:rPr lang="ru-RU" sz="2400" dirty="0">
                <a:solidFill>
                  <a:schemeClr val="accent5">
                    <a:lumMod val="75000"/>
                  </a:schemeClr>
                </a:solidFill>
                <a:latin typeface="Century Gothic" pitchFamily="34" charset="0"/>
              </a:rPr>
            </a:br>
            <a:r>
              <a:rPr lang="ru-RU" sz="2400" b="1" dirty="0">
                <a:solidFill>
                  <a:srgbClr val="0070C0"/>
                </a:solidFill>
                <a:latin typeface="Century Gothic" pitchFamily="34" charset="0"/>
              </a:rPr>
              <a:t>Подвижные  игры </a:t>
            </a:r>
            <a:r>
              <a:rPr lang="ru-RU" sz="2400" dirty="0">
                <a:solidFill>
                  <a:srgbClr val="00B0F0"/>
                </a:solidFill>
                <a:latin typeface="Century Gothic" pitchFamily="34" charset="0"/>
              </a:rPr>
              <a:t>могут быть индивидуальными ( игра в мяч, скакалка, классики) и коллективными</a:t>
            </a:r>
            <a:r>
              <a:rPr lang="ru-RU" sz="2400" dirty="0" smtClean="0">
                <a:solidFill>
                  <a:srgbClr val="00B0F0"/>
                </a:solidFill>
                <a:latin typeface="Century Gothic" pitchFamily="34" charset="0"/>
              </a:rPr>
              <a:t>.</a:t>
            </a:r>
            <a:r>
              <a:rPr lang="ru-RU" sz="2400" dirty="0">
                <a:solidFill>
                  <a:srgbClr val="00B0F0"/>
                </a:solidFill>
                <a:latin typeface="Century Gothic" pitchFamily="34" charset="0"/>
              </a:rPr>
              <a:t/>
            </a:r>
            <a:br>
              <a:rPr lang="ru-RU" sz="2400" dirty="0">
                <a:solidFill>
                  <a:srgbClr val="00B0F0"/>
                </a:solidFill>
                <a:latin typeface="Century Gothic" pitchFamily="34" charset="0"/>
              </a:rPr>
            </a:br>
            <a:r>
              <a:rPr lang="ru-RU" sz="2400" dirty="0">
                <a:solidFill>
                  <a:srgbClr val="00B0F0"/>
                </a:solidFill>
                <a:latin typeface="Century Gothic" pitchFamily="34" charset="0"/>
              </a:rPr>
              <a:t>Но хватит с теорией, перейдём к практике! Сейчас речь пойдёт  о нескольких видах подвижных игр, которые наиболее известны. </a:t>
            </a:r>
            <a:endParaRPr lang="ru-RU" sz="2400" dirty="0">
              <a:solidFill>
                <a:srgbClr val="00B0F0"/>
              </a:solidFill>
            </a:endParaRPr>
          </a:p>
        </p:txBody>
      </p:sp>
    </p:spTree>
    <p:extLst>
      <p:ext uri="{BB962C8B-B14F-4D97-AF65-F5344CB8AC3E}">
        <p14:creationId xmlns:p14="http://schemas.microsoft.com/office/powerpoint/2010/main" val="1765198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pPr algn="ctr"/>
            <a:r>
              <a:rPr lang="ru-RU" b="1" dirty="0" smtClean="0">
                <a:solidFill>
                  <a:srgbClr val="FF0000"/>
                </a:solidFill>
              </a:rPr>
              <a:t>«Невод»</a:t>
            </a:r>
            <a:endParaRPr lang="ru-RU" b="1" dirty="0">
              <a:solidFill>
                <a:srgbClr val="FF0000"/>
              </a:solidFill>
            </a:endParaRPr>
          </a:p>
        </p:txBody>
      </p:sp>
      <p:pic>
        <p:nvPicPr>
          <p:cNvPr id="1026" name="Picture 2" descr="C:\Users\Admin\Desktop\3(64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042988" y="2829020"/>
            <a:ext cx="3419475" cy="2462022"/>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sz="quarter" idx="14"/>
          </p:nvPr>
        </p:nvSpPr>
        <p:spPr>
          <a:xfrm>
            <a:off x="4645152" y="1556792"/>
            <a:ext cx="3959296" cy="4824536"/>
          </a:xfrm>
        </p:spPr>
        <p:txBody>
          <a:bodyPr>
            <a:normAutofit fontScale="85000" lnSpcReduction="10000"/>
          </a:bodyPr>
          <a:lstStyle/>
          <a:p>
            <a:r>
              <a:rPr lang="ru-RU" b="1" dirty="0"/>
              <a:t>Все играющие – рыбки, кроме двух рыбаков. Рыбаки, взявшись за руки, бегут за рыбкой. Они стараются окружить ее, сомкнув вокруг рыбки руки. Постепенно из пойманных рыбок составляется целая цепочка - «невод». Теперь рыбки ловятся «неводом». Последние двое непойманных игроков являются победителями, при повторении игры они – рыбаки.</a:t>
            </a:r>
          </a:p>
        </p:txBody>
      </p:sp>
    </p:spTree>
    <p:extLst>
      <p:ext uri="{BB962C8B-B14F-4D97-AF65-F5344CB8AC3E}">
        <p14:creationId xmlns:p14="http://schemas.microsoft.com/office/powerpoint/2010/main" val="164383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32656"/>
            <a:ext cx="7024744" cy="864096"/>
          </a:xfrm>
        </p:spPr>
        <p:txBody>
          <a:bodyPr/>
          <a:lstStyle/>
          <a:p>
            <a:pPr algn="ctr"/>
            <a:r>
              <a:rPr lang="ru-RU" b="1" dirty="0" smtClean="0">
                <a:solidFill>
                  <a:srgbClr val="FF0000"/>
                </a:solidFill>
              </a:rPr>
              <a:t>«Волк во рву»</a:t>
            </a:r>
            <a:endParaRPr lang="ru-RU" b="1" dirty="0">
              <a:solidFill>
                <a:srgbClr val="FF0000"/>
              </a:solidFill>
            </a:endParaRPr>
          </a:p>
        </p:txBody>
      </p:sp>
      <p:sp>
        <p:nvSpPr>
          <p:cNvPr id="4" name="Объект 3"/>
          <p:cNvSpPr>
            <a:spLocks noGrp="1"/>
          </p:cNvSpPr>
          <p:nvPr>
            <p:ph sz="quarter" idx="14"/>
          </p:nvPr>
        </p:nvSpPr>
        <p:spPr>
          <a:xfrm>
            <a:off x="4645152" y="1124744"/>
            <a:ext cx="3959296" cy="5328592"/>
          </a:xfrm>
        </p:spPr>
        <p:txBody>
          <a:bodyPr>
            <a:normAutofit fontScale="62500" lnSpcReduction="20000"/>
          </a:bodyPr>
          <a:lstStyle/>
          <a:p>
            <a:pPr marL="68580" indent="0">
              <a:buNone/>
            </a:pPr>
            <a:r>
              <a:rPr lang="ru-RU" b="1" dirty="0"/>
              <a:t>На площадке обозначаются границы «лужайки», на которой будут веселиться и скакать «козы». Посередине чертится «ров» шириной около метра – две параллельные линии. Ров пересекает поперек всю лужайку. В ров сажают одного участника – он играет роль «волка». Остальные становятся «козами». Перед началом игры они встают за пределами «лужайки». Ведущий командует: «Козы – в поле! Волк во рву!» «Козы» выскакивают на полянку, веселятся, стараются перескочить ров. «Волк» в этот момент должен попытаться осалить кого-либо из участников. «Коза» считается проигравшей, если до нее дотронулся «волк» или она не смогла перепрыгнуть ров, не задев черты. Проигравший выходит из игры. По команде ведущего «Козы, домой!», «козы» должны вернуться на исходную позицию. Проигравшие вновь становятся «козами» и вступают в игру. </a:t>
            </a:r>
            <a:endParaRPr lang="ru-RU" b="1" dirty="0" smtClean="0"/>
          </a:p>
          <a:p>
            <a:pPr marL="68580" indent="0">
              <a:buNone/>
            </a:pPr>
            <a:r>
              <a:rPr lang="ru-RU" b="1" dirty="0" smtClean="0"/>
              <a:t>Волк </a:t>
            </a:r>
            <a:r>
              <a:rPr lang="ru-RU" b="1" dirty="0"/>
              <a:t>сменяется каждые 2-3 перебежки.... </a:t>
            </a:r>
          </a:p>
        </p:txBody>
      </p:sp>
      <p:pic>
        <p:nvPicPr>
          <p:cNvPr id="4099" name="Picture 3" descr="C:\Users\Admin\Desktop\img1.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53310" y="1124744"/>
            <a:ext cx="4176464" cy="296854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Admin\Desktop\mzl.cletnoeu.480x480-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221088"/>
            <a:ext cx="2791546" cy="2093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81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fade">
                                      <p:cBhvr>
                                        <p:cTn id="12" dur="2000"/>
                                        <p:tgtEl>
                                          <p:spTgt spid="410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548680"/>
            <a:ext cx="7024744" cy="720080"/>
          </a:xfrm>
        </p:spPr>
        <p:txBody>
          <a:bodyPr/>
          <a:lstStyle/>
          <a:p>
            <a:pPr algn="ctr"/>
            <a:r>
              <a:rPr lang="ru-RU" b="1" dirty="0" smtClean="0">
                <a:solidFill>
                  <a:srgbClr val="FF0000"/>
                </a:solidFill>
              </a:rPr>
              <a:t>«Два Мороза»</a:t>
            </a:r>
            <a:endParaRPr lang="ru-RU" b="1" dirty="0">
              <a:solidFill>
                <a:srgbClr val="FF0000"/>
              </a:solidFill>
            </a:endParaRPr>
          </a:p>
        </p:txBody>
      </p:sp>
      <p:sp>
        <p:nvSpPr>
          <p:cNvPr id="4" name="Объект 3"/>
          <p:cNvSpPr>
            <a:spLocks noGrp="1"/>
          </p:cNvSpPr>
          <p:nvPr>
            <p:ph sz="quarter" idx="14"/>
          </p:nvPr>
        </p:nvSpPr>
        <p:spPr>
          <a:xfrm>
            <a:off x="4355976" y="1196752"/>
            <a:ext cx="4320480" cy="5256584"/>
          </a:xfrm>
        </p:spPr>
        <p:txBody>
          <a:bodyPr>
            <a:noAutofit/>
          </a:bodyPr>
          <a:lstStyle/>
          <a:p>
            <a:pPr marL="68580" indent="0">
              <a:buNone/>
            </a:pPr>
            <a:r>
              <a:rPr lang="ru-RU" sz="1200" b="1" dirty="0"/>
              <a:t>На противоположных сторонах площадки отмечаются два города. Играющие, разделившись на две группы, располагаются в них. В се­редине площадки помещаются братья Морозы: Мороз — Красный нос и Мороз — Синий нос. Они об­ращаются к играющим со словами:</a:t>
            </a:r>
          </a:p>
          <a:p>
            <a:pPr marL="68580" indent="0">
              <a:buNone/>
            </a:pPr>
            <a:r>
              <a:rPr lang="ru-RU" sz="1200" b="1" dirty="0">
                <a:solidFill>
                  <a:srgbClr val="0070C0"/>
                </a:solidFill>
              </a:rPr>
              <a:t>Мы — два брата молодые,</a:t>
            </a:r>
          </a:p>
          <a:p>
            <a:pPr marL="68580" indent="0">
              <a:buNone/>
            </a:pPr>
            <a:r>
              <a:rPr lang="ru-RU" sz="1200" b="1" dirty="0">
                <a:solidFill>
                  <a:srgbClr val="0070C0"/>
                </a:solidFill>
              </a:rPr>
              <a:t>Два Мороза удалые:</a:t>
            </a:r>
          </a:p>
          <a:p>
            <a:pPr marL="68580" indent="0">
              <a:buNone/>
            </a:pPr>
            <a:r>
              <a:rPr lang="ru-RU" sz="1200" b="1" i="1" dirty="0">
                <a:solidFill>
                  <a:srgbClr val="0070C0"/>
                </a:solidFill>
              </a:rPr>
              <a:t>Я </a:t>
            </a:r>
            <a:r>
              <a:rPr lang="ru-RU" sz="1200" b="1" dirty="0">
                <a:solidFill>
                  <a:srgbClr val="0070C0"/>
                </a:solidFill>
              </a:rPr>
              <a:t>Мороз — Красный нос,</a:t>
            </a:r>
          </a:p>
          <a:p>
            <a:pPr marL="68580" indent="0">
              <a:buNone/>
            </a:pPr>
            <a:r>
              <a:rPr lang="ru-RU" sz="1200" b="1" dirty="0">
                <a:solidFill>
                  <a:srgbClr val="0070C0"/>
                </a:solidFill>
              </a:rPr>
              <a:t>Я Мороз — Синий нос.</a:t>
            </a:r>
          </a:p>
          <a:p>
            <a:pPr marL="68580" indent="0">
              <a:buNone/>
            </a:pPr>
            <a:r>
              <a:rPr lang="ru-RU" sz="1200" b="1" dirty="0">
                <a:solidFill>
                  <a:srgbClr val="0070C0"/>
                </a:solidFill>
              </a:rPr>
              <a:t>Кто из вас решится</a:t>
            </a:r>
          </a:p>
          <a:p>
            <a:pPr marL="68580" indent="0">
              <a:buNone/>
            </a:pPr>
            <a:r>
              <a:rPr lang="ru-RU" sz="1200" b="1" dirty="0">
                <a:solidFill>
                  <a:srgbClr val="0070C0"/>
                </a:solidFill>
              </a:rPr>
              <a:t>В путь-дороженьку пуститься?</a:t>
            </a:r>
          </a:p>
          <a:p>
            <a:pPr marL="68580" indent="0">
              <a:buNone/>
            </a:pPr>
            <a:r>
              <a:rPr lang="ru-RU" sz="1200" b="1" dirty="0">
                <a:solidFill>
                  <a:srgbClr val="0070C0"/>
                </a:solidFill>
              </a:rPr>
              <a:t>Ребята хором отвечают:</a:t>
            </a:r>
          </a:p>
          <a:p>
            <a:pPr marL="68580" indent="0">
              <a:buNone/>
            </a:pPr>
            <a:r>
              <a:rPr lang="ru-RU" sz="1200" b="1" dirty="0">
                <a:solidFill>
                  <a:srgbClr val="0070C0"/>
                </a:solidFill>
              </a:rPr>
              <a:t>Не боимся мы угроз,</a:t>
            </a:r>
          </a:p>
          <a:p>
            <a:pPr marL="68580" indent="0">
              <a:buNone/>
            </a:pPr>
            <a:r>
              <a:rPr lang="ru-RU" sz="1200" b="1" dirty="0">
                <a:solidFill>
                  <a:srgbClr val="0070C0"/>
                </a:solidFill>
              </a:rPr>
              <a:t>И не страшен нам мороз! —</a:t>
            </a:r>
          </a:p>
          <a:p>
            <a:pPr marL="68580" indent="0">
              <a:buNone/>
            </a:pPr>
            <a:r>
              <a:rPr lang="ru-RU" sz="1200" b="1" dirty="0"/>
              <a:t>и начинают перебегать из одного го­рода в другой. Морозы </a:t>
            </a:r>
            <a:r>
              <a:rPr lang="ru-RU" sz="1200" b="1" dirty="0" smtClean="0"/>
              <a:t>бросают в них «снежком» - мячом.</a:t>
            </a:r>
            <a:endParaRPr lang="ru-RU" sz="1200" b="1" dirty="0"/>
          </a:p>
          <a:p>
            <a:pPr marL="68580" indent="0">
              <a:buNone/>
            </a:pPr>
            <a:r>
              <a:rPr lang="ru-RU" sz="1200" b="1" dirty="0"/>
              <a:t>Тот, кого им удастся запятнать, счи­тается замороженным. Он остается на том месте, где был </a:t>
            </a:r>
            <a:r>
              <a:rPr lang="ru-RU" sz="1200" b="1" dirty="0" smtClean="0"/>
              <a:t>«подбит», </a:t>
            </a:r>
            <a:r>
              <a:rPr lang="ru-RU" sz="1200" b="1" dirty="0"/>
              <a:t>и должен с распростертыми руками преграждать путь играющим при следующих перебежках.</a:t>
            </a:r>
          </a:p>
          <a:p>
            <a:pPr marL="68580" indent="0">
              <a:buNone/>
            </a:pPr>
            <a:r>
              <a:rPr lang="ru-RU" sz="1200" b="1" dirty="0"/>
              <a:t>Когда «замороженных» окажется так много, что пробегать станет трудно, игра прекращается. Назна­чаются новые Морозы (из числа тех, кто не был «заморожен»), и игра начинается вновь</a:t>
            </a:r>
            <a:r>
              <a:rPr lang="ru-RU" sz="1200" b="1" dirty="0" smtClean="0"/>
              <a:t>.</a:t>
            </a:r>
            <a:endParaRPr lang="ru-RU" sz="1200" b="1" dirty="0"/>
          </a:p>
        </p:txBody>
      </p:sp>
      <p:pic>
        <p:nvPicPr>
          <p:cNvPr id="2050" name="Picture 2" descr="C:\Users\Admin\Desktop\games_002.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97344" y="1988839"/>
            <a:ext cx="3965120" cy="3641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73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2000"/>
                                        <p:tgtEl>
                                          <p:spTgt spid="4">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2000"/>
                                        <p:tgtEl>
                                          <p:spTgt spid="4">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2000"/>
                                        <p:tgtEl>
                                          <p:spTgt spid="4">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2000"/>
                                        <p:tgtEl>
                                          <p:spTgt spid="4">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fade">
                                      <p:cBhvr>
                                        <p:cTn id="44" dur="2000"/>
                                        <p:tgtEl>
                                          <p:spTgt spid="4">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2000"/>
                                        <p:tgtEl>
                                          <p:spTgt spid="4">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fade">
                                      <p:cBhvr>
                                        <p:cTn id="50" dur="2000"/>
                                        <p:tgtEl>
                                          <p:spTgt spid="4">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fade">
                                      <p:cBhvr>
                                        <p:cTn id="53"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548680"/>
            <a:ext cx="7024744" cy="720080"/>
          </a:xfrm>
        </p:spPr>
        <p:txBody>
          <a:bodyPr/>
          <a:lstStyle/>
          <a:p>
            <a:pPr algn="ctr"/>
            <a:r>
              <a:rPr lang="ru-RU" b="1" dirty="0" smtClean="0">
                <a:solidFill>
                  <a:srgbClr val="FF0000"/>
                </a:solidFill>
              </a:rPr>
              <a:t>«Прыжки по полосам»</a:t>
            </a:r>
            <a:endParaRPr lang="ru-RU" b="1" dirty="0">
              <a:solidFill>
                <a:srgbClr val="FF0000"/>
              </a:solidFill>
            </a:endParaRPr>
          </a:p>
        </p:txBody>
      </p:sp>
      <p:sp>
        <p:nvSpPr>
          <p:cNvPr id="4" name="Объект 3"/>
          <p:cNvSpPr>
            <a:spLocks noGrp="1"/>
          </p:cNvSpPr>
          <p:nvPr>
            <p:ph sz="quarter" idx="14"/>
          </p:nvPr>
        </p:nvSpPr>
        <p:spPr>
          <a:xfrm>
            <a:off x="4645152" y="1124744"/>
            <a:ext cx="4031304" cy="5184576"/>
          </a:xfrm>
        </p:spPr>
        <p:txBody>
          <a:bodyPr>
            <a:normAutofit fontScale="62500" lnSpcReduction="20000"/>
          </a:bodyPr>
          <a:lstStyle/>
          <a:p>
            <a:pPr marL="68580" indent="0" fontAlgn="base">
              <a:buNone/>
            </a:pPr>
            <a:r>
              <a:rPr lang="ru-RU" b="1" dirty="0"/>
              <a:t>Линиями обозначается коридор шириной 2—3 м. Поперек коридора проводятся линии, образующие узкие (30 см) и широкие (50 см) полоски, которые чередуются между собой. Таких полосок может быть по 6—8. Через узкие полоски дети пры­гают, а от широких отталкиваются при прыжках. Класс делится на три-четыре команды, которые встают </a:t>
            </a:r>
            <a:r>
              <a:rPr lang="ru-RU" b="1" dirty="0" smtClean="0"/>
              <a:t>шеренгами.</a:t>
            </a:r>
            <a:endParaRPr lang="ru-RU" b="1" dirty="0"/>
          </a:p>
          <a:p>
            <a:pPr marL="68580" indent="0" fontAlgn="base">
              <a:buNone/>
            </a:pPr>
            <a:r>
              <a:rPr lang="ru-RU" b="1" dirty="0"/>
              <a:t>Содержание игры. По сигналу первые номера каждой команды начинают прыжки с начала коридора (толчком двумя ногами) через узкие полоски, делая промежуточный прыжок на каждой широкой полосе. Выполнившие все прыжки правильно (не насту­пив на узкие полоски) приносят своей команде очко. Так же пры­гают вторые номера и т.д. Если игрок наступит на узкую полоску, он продолжает прыгать дальше, но не приносит команде очко. Быстрота выполнения прыжков не учитывается.</a:t>
            </a:r>
          </a:p>
          <a:p>
            <a:pPr marL="68580" indent="0" fontAlgn="base">
              <a:buNone/>
            </a:pPr>
            <a:r>
              <a:rPr lang="ru-RU" b="1" dirty="0"/>
              <a:t>Побеждает команда, игроки которой получили больше очков.</a:t>
            </a:r>
          </a:p>
          <a:p>
            <a:endParaRPr lang="ru-RU" dirty="0"/>
          </a:p>
        </p:txBody>
      </p:sp>
      <p:pic>
        <p:nvPicPr>
          <p:cNvPr id="3075" name="Picture 3" descr="C:\Users\Admin\Desktop\image036_0.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734" y="2348880"/>
            <a:ext cx="4278641" cy="2850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8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864096"/>
          </a:xfrm>
        </p:spPr>
        <p:txBody>
          <a:bodyPr/>
          <a:lstStyle/>
          <a:p>
            <a:pPr algn="ctr"/>
            <a:r>
              <a:rPr lang="ru-RU" b="1" dirty="0" smtClean="0">
                <a:solidFill>
                  <a:srgbClr val="FF0000"/>
                </a:solidFill>
              </a:rPr>
              <a:t>«Пустое место»</a:t>
            </a:r>
            <a:endParaRPr lang="ru-RU" b="1" dirty="0">
              <a:solidFill>
                <a:srgbClr val="FF0000"/>
              </a:solidFill>
            </a:endParaRPr>
          </a:p>
        </p:txBody>
      </p:sp>
      <p:sp>
        <p:nvSpPr>
          <p:cNvPr id="4" name="Объект 3"/>
          <p:cNvSpPr>
            <a:spLocks noGrp="1"/>
          </p:cNvSpPr>
          <p:nvPr>
            <p:ph sz="quarter" idx="14"/>
          </p:nvPr>
        </p:nvSpPr>
        <p:spPr>
          <a:xfrm>
            <a:off x="4645152" y="1196752"/>
            <a:ext cx="3959296" cy="5184575"/>
          </a:xfrm>
        </p:spPr>
        <p:txBody>
          <a:bodyPr>
            <a:normAutofit fontScale="70000" lnSpcReduction="20000"/>
          </a:bodyPr>
          <a:lstStyle/>
          <a:p>
            <a:pPr marL="68580" indent="0">
              <a:buNone/>
            </a:pPr>
            <a:r>
              <a:rPr lang="ru-RU" b="1" dirty="0"/>
              <a:t>Играющие встают в круг, выбирают водящего. Начиная игру, он пробегает мимо игроков, одного из них пятнает и продолжает бежать дальше по кругу. Запятнанный быстро бежит в противоположную сторону от водящего. Кто из них первый добежит до свободного места в круге, тот и занимает его, а опоздавший становится водящим</a:t>
            </a:r>
            <a:r>
              <a:rPr lang="ru-RU" b="1" dirty="0" smtClean="0"/>
              <a:t>.</a:t>
            </a:r>
          </a:p>
          <a:p>
            <a:pPr marL="68580" indent="0">
              <a:buNone/>
            </a:pPr>
            <a:r>
              <a:rPr lang="ru-RU" b="1" u="sng" dirty="0"/>
              <a:t>Правила</a:t>
            </a:r>
          </a:p>
          <a:p>
            <a:pPr marL="68580" indent="0">
              <a:buNone/>
            </a:pPr>
            <a:r>
              <a:rPr lang="ru-RU" b="1" dirty="0"/>
              <a:t>1. Участники бегают только за кругом.</a:t>
            </a:r>
          </a:p>
          <a:p>
            <a:pPr marL="68580" indent="0">
              <a:buNone/>
            </a:pPr>
            <a:r>
              <a:rPr lang="ru-RU" b="1" dirty="0"/>
              <a:t>2. Стоящие в кругу не должны задерживать бегущих.</a:t>
            </a:r>
          </a:p>
          <a:p>
            <a:pPr marL="68580" indent="0">
              <a:buNone/>
            </a:pPr>
            <a:r>
              <a:rPr lang="ru-RU" b="1" dirty="0"/>
              <a:t>3. Если участники прибегают к свободному месту одновременно, то они оба встают в круг, и выбирается новый водящий</a:t>
            </a:r>
            <a:r>
              <a:rPr lang="ru-RU" b="1" dirty="0" smtClean="0"/>
              <a:t>.</a:t>
            </a:r>
            <a:endParaRPr lang="ru-RU" b="1" dirty="0"/>
          </a:p>
        </p:txBody>
      </p:sp>
      <p:pic>
        <p:nvPicPr>
          <p:cNvPr id="5122" name="Picture 2" descr="C:\Users\Admin\Desktop\6816.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76448" y="1988840"/>
            <a:ext cx="4251076" cy="346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68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2000"/>
                                        <p:tgtEl>
                                          <p:spTgt spid="4">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1008112"/>
          </a:xfrm>
        </p:spPr>
        <p:txBody>
          <a:bodyPr/>
          <a:lstStyle/>
          <a:p>
            <a:pPr algn="ctr"/>
            <a:r>
              <a:rPr lang="ru-RU" b="1" dirty="0" smtClean="0">
                <a:solidFill>
                  <a:srgbClr val="FF0000"/>
                </a:solidFill>
              </a:rPr>
              <a:t>«Белые медведи»</a:t>
            </a:r>
            <a:endParaRPr lang="ru-RU" b="1" dirty="0">
              <a:solidFill>
                <a:srgbClr val="FF0000"/>
              </a:solidFill>
            </a:endParaRPr>
          </a:p>
        </p:txBody>
      </p:sp>
      <p:sp>
        <p:nvSpPr>
          <p:cNvPr id="4" name="Объект 3"/>
          <p:cNvSpPr>
            <a:spLocks noGrp="1"/>
          </p:cNvSpPr>
          <p:nvPr>
            <p:ph sz="quarter" idx="14"/>
          </p:nvPr>
        </p:nvSpPr>
        <p:spPr>
          <a:xfrm>
            <a:off x="4645152" y="1340768"/>
            <a:ext cx="3959296" cy="5040560"/>
          </a:xfrm>
        </p:spPr>
        <p:txBody>
          <a:bodyPr>
            <a:normAutofit fontScale="47500" lnSpcReduction="20000"/>
          </a:bodyPr>
          <a:lstStyle/>
          <a:p>
            <a:pPr marL="68580" indent="0">
              <a:buNone/>
            </a:pPr>
            <a:r>
              <a:rPr lang="ru-RU" sz="2900" b="1" u="sng" dirty="0"/>
              <a:t>Подготовка.</a:t>
            </a:r>
            <a:r>
              <a:rPr lang="ru-RU" sz="2900" b="1" dirty="0"/>
              <a:t> Площадка представляет собой море. В стороне очерчивается небольшое место - льдина. На ней стоит водящий - "белый медведь". Остальные "медвежата" произвольно размещаются по всей площадке.</a:t>
            </a:r>
          </a:p>
          <a:p>
            <a:pPr marL="68580" indent="0">
              <a:buNone/>
            </a:pPr>
            <a:r>
              <a:rPr lang="ru-RU" sz="2900" b="1" u="sng" dirty="0"/>
              <a:t>Содержание игры.</a:t>
            </a:r>
            <a:r>
              <a:rPr lang="ru-RU" sz="2900" b="1" dirty="0"/>
              <a:t> "Медведь" рычит: "Выхожу на ловлю!" - и устремляется ловить "медвежат". Сначала он ловит одного "медвежонка" (отводит на льдину), затем другого. После этого два пойманных "медвежонка" берутся за руки и начинают ловить остальных играющих. "Медведь" отходит на льдину. Настигнув кого-нибудь, два "медвежонка" соединяют свободные руки так, чтобы пойманный очутился между руками, и кричат: "Медведь, на помощь!" "Медведь" подбегает, осаливает пойманного и отводит на льдину. Следующие двое пойманных также берутся за руки и ловят "медвежат". Игра продолжается до тех пор, пока не будут переловлены все "медвежата". Последний пойманный становится "белым медведем</a:t>
            </a:r>
            <a:r>
              <a:rPr lang="ru-RU" sz="2900" b="1" dirty="0" smtClean="0"/>
              <a:t>".</a:t>
            </a:r>
          </a:p>
          <a:p>
            <a:pPr marL="68580" indent="0">
              <a:buNone/>
            </a:pPr>
            <a:r>
              <a:rPr lang="ru-RU" sz="2900" b="1" dirty="0" smtClean="0"/>
              <a:t>Побеждает </a:t>
            </a:r>
            <a:r>
              <a:rPr lang="ru-RU" sz="2900" b="1" dirty="0"/>
              <a:t>последний пойманный игрок</a:t>
            </a:r>
            <a:r>
              <a:rPr lang="ru-RU" sz="2900" b="1" dirty="0" smtClean="0"/>
              <a:t>.</a:t>
            </a:r>
            <a:endParaRPr lang="ru-RU" sz="2900" b="1" dirty="0"/>
          </a:p>
        </p:txBody>
      </p:sp>
      <p:pic>
        <p:nvPicPr>
          <p:cNvPr id="6146" name="Picture 2" descr="C:\Users\Admin\Desktop\PFXcHjJAk8I.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94371" y="2564904"/>
            <a:ext cx="4230932" cy="2509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01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212</TotalTime>
  <Words>855</Words>
  <Application>Microsoft Office PowerPoint</Application>
  <PresentationFormat>Экран (4:3)</PresentationFormat>
  <Paragraphs>47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Остин</vt:lpstr>
      <vt:lpstr>Подвижные игры</vt:lpstr>
      <vt:lpstr>Наверное, каждый человек хотя бы раз в своей жизни играл в подвижные игры. Догонялки, прятки, игра в снежки, горячая картошка, вышибалы. Вот неполный список тех игр, без которых не может обойтись детство. Ведь дети – непоседливый народ, им всегда нужно двигаться вперёд. И в этом случае подвижные игры просто необходимы. Кроме того, подвижные игры развивают у детей такие нужные качества, как предприимчивость, находчивость, изобретательность, умение сконцентрироваться и быстро принять важные решения.  А также очень большое значение подвижные игры имеют в физическом воспитании. Они развивают ловкость, гибкость, быстроту, выносливость.</vt:lpstr>
      <vt:lpstr>Пару слов надо сказать и о самом понятии подвижных игр. Подвижные игры используются как средство ОФ воспитания детей, молодёжи, а так же как средство подготовки к спортивным играм и другим видам спорта, подготовки к сдачи нормы ГТО. Подвижные  игры могут быть индивидуальными ( игра в мяч, скакалка, классики) и коллективными. Но хватит с теорией, перейдём к практике! Сейчас речь пойдёт  о нескольких видах подвижных игр, которые наиболее известны. </vt:lpstr>
      <vt:lpstr>«Невод»</vt:lpstr>
      <vt:lpstr>«Волк во рву»</vt:lpstr>
      <vt:lpstr>«Два Мороза»</vt:lpstr>
      <vt:lpstr>«Прыжки по полосам»</vt:lpstr>
      <vt:lpstr>«Пустое место»</vt:lpstr>
      <vt:lpstr>«Белые медведи»</vt:lpstr>
      <vt:lpstr>«Удочка»</vt:lpstr>
      <vt:lpstr>Планеты  солнечной системы</vt:lpstr>
      <vt:lpstr>«Космонавты»</vt:lpstr>
      <vt:lpstr>Спасибо за работу  на уроке!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13</cp:revision>
  <dcterms:created xsi:type="dcterms:W3CDTF">2016-12-08T04:44:49Z</dcterms:created>
  <dcterms:modified xsi:type="dcterms:W3CDTF">2016-12-11T07:49:04Z</dcterms:modified>
</cp:coreProperties>
</file>