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  <p:sldMasterId id="2147483693" r:id="rId3"/>
    <p:sldMasterId id="2147483705" r:id="rId4"/>
    <p:sldMasterId id="2147483717" r:id="rId5"/>
    <p:sldMasterId id="2147483729" r:id="rId6"/>
  </p:sldMasterIdLst>
  <p:notesMasterIdLst>
    <p:notesMasterId r:id="rId52"/>
  </p:notesMasterIdLst>
  <p:sldIdLst>
    <p:sldId id="266" r:id="rId7"/>
    <p:sldId id="268" r:id="rId8"/>
    <p:sldId id="256" r:id="rId9"/>
    <p:sldId id="288" r:id="rId10"/>
    <p:sldId id="285" r:id="rId11"/>
    <p:sldId id="286" r:id="rId12"/>
    <p:sldId id="287" r:id="rId13"/>
    <p:sldId id="289" r:id="rId14"/>
    <p:sldId id="270" r:id="rId15"/>
    <p:sldId id="275" r:id="rId16"/>
    <p:sldId id="276" r:id="rId17"/>
    <p:sldId id="277" r:id="rId18"/>
    <p:sldId id="279" r:id="rId19"/>
    <p:sldId id="260" r:id="rId20"/>
    <p:sldId id="261" r:id="rId21"/>
    <p:sldId id="272" r:id="rId22"/>
    <p:sldId id="328" r:id="rId23"/>
    <p:sldId id="329" r:id="rId24"/>
    <p:sldId id="257" r:id="rId25"/>
    <p:sldId id="259" r:id="rId26"/>
    <p:sldId id="258" r:id="rId27"/>
    <p:sldId id="296" r:id="rId28"/>
    <p:sldId id="304" r:id="rId29"/>
    <p:sldId id="305" r:id="rId30"/>
    <p:sldId id="306" r:id="rId31"/>
    <p:sldId id="307" r:id="rId32"/>
    <p:sldId id="312" r:id="rId33"/>
    <p:sldId id="314" r:id="rId34"/>
    <p:sldId id="315" r:id="rId35"/>
    <p:sldId id="303" r:id="rId36"/>
    <p:sldId id="267" r:id="rId37"/>
    <p:sldId id="300" r:id="rId38"/>
    <p:sldId id="265" r:id="rId39"/>
    <p:sldId id="263" r:id="rId40"/>
    <p:sldId id="262" r:id="rId41"/>
    <p:sldId id="264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7" r:id="rId50"/>
    <p:sldId id="326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33CC"/>
    <a:srgbClr val="FF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BC88EA-88A6-4EBA-B65B-B28AE3C5800B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B5E141-FA7A-462C-81FE-17F22961A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99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193972-D8C3-41E1-BD64-7B59F21245AB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9ED05E-D127-46A9-AAEE-BD1791736622}" type="slidenum">
              <a:rPr lang="ru-RU" altLang="ru-RU" smtClean="0"/>
              <a:pPr eaLnBrk="1" hangingPunct="1"/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3D035B3-FD58-4270-B98B-004EB9EE74D7}" type="slidenum">
              <a:rPr lang="ru-RU" altLang="ru-RU" smtClean="0"/>
              <a:pPr eaLnBrk="1" hangingPunct="1"/>
              <a:t>28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B12BA28-F56C-49D9-9F5C-6A9B30B21C94}" type="slidenum">
              <a:rPr lang="ru-RU" altLang="ru-RU" smtClean="0"/>
              <a:pPr eaLnBrk="1" hangingPunct="1"/>
              <a:t>29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7C3AD1B-C362-4DCA-A07B-2AD2648EBBC7}" type="slidenum">
              <a:rPr lang="ru-RU" altLang="ru-RU" smtClean="0"/>
              <a:pPr eaLnBrk="1" hangingPunct="1"/>
              <a:t>30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CD29E7E-AF99-49F8-A7C2-AE65B1CFDFB2}" type="slidenum">
              <a:rPr lang="ru-RU" altLang="ru-RU" smtClean="0"/>
              <a:pPr eaLnBrk="1" hangingPunct="1"/>
              <a:t>31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6847E0E-240A-4DE6-99A0-DB85E11CD36A}" type="slidenum">
              <a:rPr lang="ru-RU" altLang="ru-RU" smtClean="0"/>
              <a:pPr eaLnBrk="1" hangingPunct="1"/>
              <a:t>37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05AB4EE-7188-4233-81EF-3B021155E52C}" type="slidenum">
              <a:rPr lang="ru-RU" altLang="ru-RU" smtClean="0"/>
              <a:pPr eaLnBrk="1" hangingPunct="1"/>
              <a:t>38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F86EA3C-D45B-4FE0-8F54-29BE3089AD90}" type="slidenum">
              <a:rPr lang="ru-RU" altLang="ru-RU" smtClean="0"/>
              <a:pPr eaLnBrk="1" hangingPunct="1"/>
              <a:t>39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F4DE381-55C3-4C0F-88E5-8D69757A7C7D}" type="slidenum">
              <a:rPr lang="ru-RU" altLang="ru-RU" smtClean="0"/>
              <a:pPr eaLnBrk="1" hangingPunct="1"/>
              <a:t>40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2D010D2-865D-425B-95A8-6DE9F58F9AD4}" type="slidenum">
              <a:rPr lang="ru-RU" altLang="ru-RU" smtClean="0"/>
              <a:pPr eaLnBrk="1" hangingPunct="1"/>
              <a:t>41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15BD9B9-8EE6-430A-BF54-DA4F46839796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3DE8749-FBA4-4C9C-92B5-597A8DCD4456}" type="slidenum">
              <a:rPr lang="ru-RU" altLang="ru-RU" smtClean="0"/>
              <a:pPr eaLnBrk="1" hangingPunct="1"/>
              <a:t>42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EF44748-0E6F-40D6-BA97-ADA165AF0DBB}" type="slidenum">
              <a:rPr lang="ru-RU" altLang="ru-RU" smtClean="0"/>
              <a:pPr eaLnBrk="1" hangingPunct="1"/>
              <a:t>43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10A26D1-0F07-4995-B21D-9C28DBEAA626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552286E-1CBE-434C-A6E8-1D90E0158B3D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CA7AB2A-BFB4-44A0-9B33-8953AF7A34B4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F26D2B0-0F34-45D0-836B-0EC31B7B064B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0012C66-B068-46CF-B4CC-EAA550B2122C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3293053-D96A-49BE-B153-EBB4587970FB}" type="slidenum">
              <a:rPr lang="ru-RU" altLang="ru-RU" smtClean="0"/>
              <a:pPr eaLnBrk="1" hangingPunct="1"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CB636CC-B66F-4026-A6E6-F3031A214586}" type="slidenum">
              <a:rPr lang="ru-RU" altLang="ru-RU" smtClean="0"/>
              <a:pPr eaLnBrk="1" hangingPunct="1"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4A57-8361-4495-B641-3A5CC53891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0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4517-8954-4FC2-B822-723AC53A81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44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EA42-D5DC-4533-8286-B67BECF1A7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6076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76AB-6C80-4B32-BA89-EF4D8190B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6299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C3E1-8876-4C6B-81AD-117B5A1955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445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530DE-818C-44E8-BCB1-6B2F6FDA23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90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1F54-8FE6-46AD-BBE0-C1F4394DA9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5543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BE103-B3ED-4D22-8920-16F196D4B4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596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04A8-D780-4D4E-B191-FFA8675618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0563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8CE1-0CC2-4451-B492-A950E92CE8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589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56C9-ECF2-4629-8BFC-D89A1576A1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81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7376-A9BB-4B02-B0DB-BBBA14E2E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046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0E5E-42FF-431B-AB60-73F7282744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6676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30B0C-903F-40E8-8428-3B0CFC06C1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7359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3BE0-8C01-4575-9CE7-43B6626D3B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0349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8C0D-25FC-45E0-8280-610056B542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4385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08A99-407E-4F46-A885-4DFEEE6821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5196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8CEA-E2EF-490F-A9CA-C1E6C05973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9600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7E26-B40C-4C1A-8061-C6AA0E6796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106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D30AE-654F-4036-8BD8-41E497246E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155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5140-0F9E-49C3-B6CB-A0694E38B0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1947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90683-B9DD-44A8-A8B1-7F56448433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025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4C10-157C-4A1C-AAAD-275A08C9CC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472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78605-B39E-4DDF-A9BA-9F3177665D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6099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D700D-C1B4-4234-88D9-F58BC10125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480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6FF2-3F4F-4ED8-8E9C-AEFBE65D64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7617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75D5-AEC1-43C0-BEFA-0A34A8F17A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3367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A107-81C9-4E2F-9B6D-D5C0C9F664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388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9D0D4-0D29-4605-814C-877D042A65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79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B702-E6F5-43CE-ACE7-7FDEBF2343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2753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9F03-1228-48E5-98AC-61397DA794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084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4E3FD-C604-4E09-A461-845B551E14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458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2DBA-3463-4790-9700-5C3A9F7C1B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848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701A-B1E7-425C-8016-A32816C9A3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741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32CE-481F-4637-8A4A-300D916004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202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1C61B-D649-46E5-91AC-A048CA778B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823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80FC-75AD-47F1-AD88-B365282E4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76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47F6B-A2A4-46D7-9C3D-94D309E08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3604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F7EE0-9FF9-4EF9-8252-F0E0F1B48B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052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6D75E8-A088-4D80-A89F-7EC588A4C5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440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7CE4-E8BC-4358-A110-D0015F2267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2302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C3EB-B45F-4826-9116-A0FBDEC6F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48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17C0-6834-4A93-BB4A-BB4DF5CDA1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837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183C-A5A6-4689-9296-E653D3239B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157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C49C-C819-403E-BA97-BA9A3DA1B7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76924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DB51-4855-44FB-BE19-9FDC91A072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9760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839F9-4AD8-44DB-874B-4EE64366C7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622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F3C0-9412-4A4A-9954-E7C85D0C8D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0524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B89C94-10B5-41A1-9F15-FB83509FB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1326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F351-9D72-4941-B641-3B5E92E2B0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2001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15A4-CA36-48D5-87B6-3D5452930B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928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6B3CC88-0E94-4FF0-852B-1F044A50F9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8121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8BF9-0060-4E98-AD1E-326E197E21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33495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52DCE-DD89-49C8-9FB7-B1AE56375F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3290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3BFCD-8C5E-4B9D-9564-BACDCE9E0E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85FF8-CFB8-4BF3-9FD8-A24060547B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6541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E6B4-6723-4389-B762-2DF9EF275E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25257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AD994-EB00-4FF4-9546-C596E36267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8325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B6E7-8269-4275-BE04-1CEC94C984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7695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55218-6D45-44B2-88DD-AF5DE25C6A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6630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2F91-0470-4661-ABAB-A3C4731143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0254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FED8C-E4F1-449A-B161-DFA6271CB5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23742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FDB4-6C6A-42C4-A797-81352FA23C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66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A001D-7041-4EDE-869D-9ED99D701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9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3985B-7448-41C5-9DED-6263B1F224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997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1CF37-7E7C-4F0D-A48F-8A9CB74E34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17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35882C-F10B-46CD-B0F7-ECCD6DDD7E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73" r:id="rId1"/>
    <p:sldLayoutId id="2147484335" r:id="rId2"/>
    <p:sldLayoutId id="2147484374" r:id="rId3"/>
    <p:sldLayoutId id="2147484336" r:id="rId4"/>
    <p:sldLayoutId id="2147484375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9A20CA-9A5F-4F21-A92B-3BB51198C1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76" r:id="rId1"/>
    <p:sldLayoutId id="2147484343" r:id="rId2"/>
    <p:sldLayoutId id="2147484377" r:id="rId3"/>
    <p:sldLayoutId id="2147484344" r:id="rId4"/>
    <p:sldLayoutId id="2147484345" r:id="rId5"/>
    <p:sldLayoutId id="2147484346" r:id="rId6"/>
    <p:sldLayoutId id="2147484347" r:id="rId7"/>
    <p:sldLayoutId id="2147484378" r:id="rId8"/>
    <p:sldLayoutId id="2147484379" r:id="rId9"/>
    <p:sldLayoutId id="2147484348" r:id="rId10"/>
    <p:sldLayoutId id="21474843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646EEC25-E50B-4296-955B-E9D14BFF0F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0" r:id="rId1"/>
    <p:sldLayoutId id="2147484350" r:id="rId2"/>
    <p:sldLayoutId id="2147484381" r:id="rId3"/>
    <p:sldLayoutId id="2147484351" r:id="rId4"/>
    <p:sldLayoutId id="2147484382" r:id="rId5"/>
    <p:sldLayoutId id="2147484352" r:id="rId6"/>
    <p:sldLayoutId id="2147484353" r:id="rId7"/>
    <p:sldLayoutId id="2147484383" r:id="rId8"/>
    <p:sldLayoutId id="2147484384" r:id="rId9"/>
    <p:sldLayoutId id="2147484354" r:id="rId10"/>
    <p:sldLayoutId id="21474843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3566D68-EBBF-4D43-9103-7E9A6CB90C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56" r:id="rId4"/>
    <p:sldLayoutId id="2147484388" r:id="rId5"/>
    <p:sldLayoutId id="2147484357" r:id="rId6"/>
    <p:sldLayoutId id="2147484389" r:id="rId7"/>
    <p:sldLayoutId id="2147484390" r:id="rId8"/>
    <p:sldLayoutId id="2147484391" r:id="rId9"/>
    <p:sldLayoutId id="2147484358" r:id="rId10"/>
    <p:sldLayoutId id="21474843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FFEB65-3473-460A-AD21-1D982B8F1E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94" r:id="rId9"/>
    <p:sldLayoutId id="2147484366" r:id="rId10"/>
    <p:sldLayoutId id="21474843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88BB3B-561C-4406-B5A1-8C902E993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68" r:id="rId2"/>
    <p:sldLayoutId id="2147484396" r:id="rId3"/>
    <p:sldLayoutId id="2147484369" r:id="rId4"/>
    <p:sldLayoutId id="2147484370" r:id="rId5"/>
    <p:sldLayoutId id="2147484371" r:id="rId6"/>
    <p:sldLayoutId id="2147484397" r:id="rId7"/>
    <p:sldLayoutId id="2147484398" r:id="rId8"/>
    <p:sldLayoutId id="2147484399" r:id="rId9"/>
    <p:sldLayoutId id="2147484372" r:id="rId10"/>
    <p:sldLayoutId id="21474844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.azh.kz/news/9054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gymnasium12.tyumen-edu.ru/Novost_2013/foto/30_11_12/1.jpg" TargetMode="Externa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1.xml"/><Relationship Id="rId1" Type="http://schemas.openxmlformats.org/officeDocument/2006/relationships/audio" Target="file:///C:\Documents%20and%20Settings\User\&#1056;&#1072;&#1073;&#1086;&#1095;&#1080;&#1081;%20&#1089;&#1090;&#1086;&#1083;\&#1057;&#1055;&#1048;&#1044;.%20&#1048;&#1079;&#1074;&#1077;&#1089;&#1090;&#1085;&#1099;&#1077;%20&#1083;&#1102;&#1076;&#1080;.mp3" TargetMode="Externa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nnm.uz/uploads/posts/2011-12/1324044027_spid_7221.jpg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mosaica.ru/sites/default/files/news/preview/2011/07/26/733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itomedicine.ru/wp-content/uploads/2012/09/128654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ptr-vlad.ru/uploads/posts/2011-12/1322703001_kadr-spid-02.12.06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epidemiolog.ru/upload/medialibrary/25c/fdq-apocdbzt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03738" y="4071938"/>
            <a:ext cx="4183062" cy="1947862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000" dirty="0"/>
              <a:t>Автор </a:t>
            </a:r>
            <a:r>
              <a:rPr lang="ru-RU" altLang="ru-RU" sz="2000" dirty="0" smtClean="0"/>
              <a:t>Н.Г.Антонова</a:t>
            </a:r>
            <a:endParaRPr lang="ru-RU" altLang="ru-RU" sz="2000" dirty="0"/>
          </a:p>
          <a:p>
            <a:pPr marL="274320" indent="-274320" algn="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000" dirty="0"/>
              <a:t>учитель </a:t>
            </a:r>
            <a:r>
              <a:rPr lang="ru-RU" altLang="ru-RU" sz="2000" dirty="0" smtClean="0"/>
              <a:t> ГБОУ ООШ </a:t>
            </a:r>
            <a:r>
              <a:rPr lang="ru-RU" altLang="ru-RU" sz="2000" dirty="0" err="1" smtClean="0"/>
              <a:t>с.Заволжье</a:t>
            </a:r>
            <a:r>
              <a:rPr lang="ru-RU" altLang="ru-RU" sz="2000" dirty="0" smtClean="0"/>
              <a:t> </a:t>
            </a:r>
            <a:r>
              <a:rPr lang="ru-RU" altLang="ru-RU" sz="2000" dirty="0" smtClean="0"/>
              <a:t>2020 </a:t>
            </a:r>
            <a:r>
              <a:rPr lang="ru-RU" altLang="ru-RU" sz="2000" dirty="0"/>
              <a:t>год.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765175"/>
            <a:ext cx="7934325" cy="29511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800" b="1" dirty="0" smtClean="0">
                <a:solidFill>
                  <a:srgbClr val="FF0000"/>
                </a:solidFill>
              </a:rPr>
              <a:t>«</a:t>
            </a:r>
            <a:r>
              <a:rPr lang="ru-RU" altLang="ru-RU" sz="4800" b="1" dirty="0">
                <a:solidFill>
                  <a:srgbClr val="FF0000"/>
                </a:solidFill>
              </a:rPr>
              <a:t>Что ты должен знать о </a:t>
            </a:r>
            <a:r>
              <a:rPr lang="ru-RU" altLang="ru-RU" sz="4800" b="1" dirty="0" err="1">
                <a:solidFill>
                  <a:srgbClr val="FF0000"/>
                </a:solidFill>
              </a:rPr>
              <a:t>СПИДе</a:t>
            </a:r>
            <a:r>
              <a:rPr lang="ru-RU" altLang="ru-RU" sz="4800" b="1" dirty="0">
                <a:solidFill>
                  <a:srgbClr val="FF0000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</a:t>
            </a:r>
            <a:r>
              <a:rPr lang="ru-RU" sz="3600" b="1" dirty="0" smtClean="0">
                <a:solidFill>
                  <a:srgbClr val="C00000"/>
                </a:solidFill>
              </a:rPr>
              <a:t>индром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ряда признаков и </a:t>
            </a: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симптомов,указывающих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наличие определенной болезни или состояния.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</a:rPr>
              <a:t>П</a:t>
            </a:r>
            <a:r>
              <a:rPr lang="ru-RU" sz="3600" b="1" dirty="0" smtClean="0">
                <a:solidFill>
                  <a:srgbClr val="C00000"/>
                </a:solidFill>
              </a:rPr>
              <a:t>риобретенного</a:t>
            </a:r>
            <a:r>
              <a:rPr lang="ru-RU" sz="3600" dirty="0" smtClean="0"/>
              <a:t> </a:t>
            </a:r>
            <a:r>
              <a:rPr lang="ru-RU" sz="2800" dirty="0" smtClean="0"/>
              <a:t>- </a:t>
            </a:r>
            <a:r>
              <a:rPr lang="ru-RU" sz="2700" b="1" dirty="0" smtClean="0"/>
              <a:t>заболевание  приобретается в течение  жизни</a:t>
            </a:r>
            <a:r>
              <a:rPr lang="ru-RU" sz="3600" b="1" dirty="0" smtClean="0"/>
              <a:t>.</a:t>
            </a:r>
            <a:br>
              <a:rPr lang="ru-RU" sz="3600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rgbClr val="C00000"/>
                </a:solidFill>
              </a:rPr>
              <a:t>ммунного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-  </a:t>
            </a:r>
            <a:r>
              <a:rPr lang="ru-RU" sz="2700" b="1" dirty="0" smtClean="0"/>
              <a:t>недостаточная активность иммунной </a:t>
            </a:r>
            <a:r>
              <a:rPr lang="ru-RU" sz="2700" b="1" dirty="0" err="1" smtClean="0"/>
              <a:t>системы,ее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расстройство,ослабление,угасание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защитных,иммунных</a:t>
            </a:r>
            <a:r>
              <a:rPr lang="ru-RU" sz="2700" b="1" dirty="0" smtClean="0"/>
              <a:t> сил организма в противостоянии возбудителям болезн</a:t>
            </a:r>
            <a:r>
              <a:rPr lang="ru-RU" sz="3100" b="1" dirty="0" smtClean="0"/>
              <a:t>и.</a:t>
            </a:r>
            <a:br>
              <a:rPr lang="ru-RU" sz="3100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Д</a:t>
            </a:r>
            <a:r>
              <a:rPr lang="ru-RU" sz="3600" b="1" dirty="0" smtClean="0">
                <a:solidFill>
                  <a:srgbClr val="C00000"/>
                </a:solidFill>
              </a:rPr>
              <a:t>ефицита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- </a:t>
            </a:r>
            <a:r>
              <a:rPr lang="ru-RU" sz="2700" b="1" dirty="0" smtClean="0"/>
              <a:t>отсутствие ответной реакции со стороны иммунной системы на появление патогенных микроорганизмов.</a:t>
            </a:r>
            <a:endParaRPr lang="ru-RU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Существует ли единая теория о происхождении ВИЧ?</a:t>
            </a:r>
            <a:endParaRPr lang="ru-RU"/>
          </a:p>
        </p:txBody>
      </p:sp>
      <p:pic>
        <p:nvPicPr>
          <p:cNvPr id="46083" name="i-main-pic" descr="Картинка 15 из 217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64087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FF0000"/>
                </a:solidFill>
              </a:rPr>
              <a:t>1-я гипотеза:</a:t>
            </a:r>
            <a:endParaRPr lang="ru-RU" sz="4000" b="1">
              <a:solidFill>
                <a:srgbClr val="FF0000"/>
              </a:solidFill>
            </a:endParaRPr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4286250" y="1643063"/>
            <a:ext cx="428625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800"/>
              <a:t>Обезьяний вирус мог попасть в организм человека, перетерпеть там ряд мутаций, в результате чего возник новый неизвестный вирус.</a:t>
            </a:r>
          </a:p>
          <a:p>
            <a:pPr algn="just">
              <a:lnSpc>
                <a:spcPct val="80000"/>
              </a:lnSpc>
            </a:pPr>
            <a:endParaRPr lang="ru-RU" altLang="ru-RU"/>
          </a:p>
          <a:p>
            <a:pPr lvl="1">
              <a:lnSpc>
                <a:spcPct val="80000"/>
              </a:lnSpc>
            </a:pPr>
            <a:r>
              <a:rPr lang="ru-RU" altLang="ru-RU" sz="2800">
                <a:solidFill>
                  <a:srgbClr val="FF0000"/>
                </a:solidFill>
              </a:rPr>
              <a:t>Недостаток гипотезы </a:t>
            </a:r>
            <a:r>
              <a:rPr lang="ru-RU" altLang="ru-RU" sz="2800"/>
              <a:t>– не ясен начальный путь распространения инфекции среди человека.</a:t>
            </a:r>
          </a:p>
        </p:txBody>
      </p:sp>
      <p:pic>
        <p:nvPicPr>
          <p:cNvPr id="47108" name="i-main-pic" descr="Картинка 61 из 1752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00188"/>
            <a:ext cx="32861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3" y="1600200"/>
            <a:ext cx="4186237" cy="4525963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ВИЧ является биологическим оружием, созданным искусственным путем в военно-исследовательских лабораториях США в 1977 году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640080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Недостаток гипотезы </a:t>
            </a:r>
            <a:r>
              <a:rPr lang="ru-RU" dirty="0" smtClean="0"/>
              <a:t>–ученые доказали, что вирус должен был существовать задолго до 1977 года.</a:t>
            </a:r>
            <a:endParaRPr lang="ru-RU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FF0000"/>
                </a:solidFill>
              </a:rPr>
              <a:t>2</a:t>
            </a:r>
            <a:r>
              <a:rPr lang="ru-RU" b="1" smtClean="0">
                <a:solidFill>
                  <a:srgbClr val="FF0000"/>
                </a:solidFill>
              </a:rPr>
              <a:t>-я гипотеза</a:t>
            </a:r>
            <a:r>
              <a:rPr lang="ru-RU" smtClean="0">
                <a:solidFill>
                  <a:srgbClr val="FF0000"/>
                </a:solidFill>
              </a:rPr>
              <a:t>: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48132" name="Picture 6" descr="Новое изображение9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14563"/>
            <a:ext cx="4000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Начальный период заражения  сопровождается симптомами, похожими на простуду.</a:t>
            </a:r>
          </a:p>
          <a:p>
            <a:pPr eaLnBrk="1" hangingPunct="1"/>
            <a:r>
              <a:rPr lang="ru-RU" altLang="ru-RU" sz="2800" smtClean="0"/>
              <a:t>Затем идет скрытый период, когда вирус себя никак не проявляет. Он может длиться годами и человек даже не знает, что заражен. За это время вирус распространяется по всему организму и убивает защитную иммунную систему человека. В результате организм поражают различные инфекции.</a:t>
            </a:r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i="1">
                <a:solidFill>
                  <a:srgbClr val="FF3300"/>
                </a:solidFill>
              </a:rPr>
              <a:t>Каковы признаки (симптомы) СПИДа?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589962" cy="547370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Навязчивый сухой кашель;</a:t>
            </a:r>
          </a:p>
          <a:p>
            <a:pPr eaLnBrk="1" hangingPunct="1"/>
            <a:r>
              <a:rPr lang="ru-RU" altLang="ru-RU" sz="3200" b="1" smtClean="0"/>
              <a:t>Длительная, более трех месяцев лихорадка (повышение температуры) непонятного происхождения;</a:t>
            </a:r>
          </a:p>
          <a:p>
            <a:pPr eaLnBrk="1" hangingPunct="1"/>
            <a:r>
              <a:rPr lang="ru-RU" altLang="ru-RU" sz="3200" b="1" smtClean="0"/>
              <a:t>Резкое снижение веса;</a:t>
            </a:r>
          </a:p>
          <a:p>
            <a:pPr eaLnBrk="1" hangingPunct="1"/>
            <a:r>
              <a:rPr lang="ru-RU" altLang="ru-RU" sz="3200" b="1" smtClean="0"/>
              <a:t>Длительная диарея;</a:t>
            </a:r>
          </a:p>
          <a:p>
            <a:pPr eaLnBrk="1" hangingPunct="1"/>
            <a:r>
              <a:rPr lang="ru-RU" altLang="ru-RU" sz="3200" b="1" smtClean="0"/>
              <a:t>Частые головные боли, слабость, снижение памяти и работоспособности;</a:t>
            </a:r>
          </a:p>
          <a:p>
            <a:pPr eaLnBrk="1" hangingPunct="1"/>
            <a:r>
              <a:rPr lang="ru-RU" altLang="ru-RU" sz="3200" b="1" smtClean="0"/>
              <a:t>Необъяснимое снижение зрения и слепота;</a:t>
            </a:r>
          </a:p>
          <a:p>
            <a:pPr eaLnBrk="1" hangingPunct="1"/>
            <a:r>
              <a:rPr lang="ru-RU" altLang="ru-RU" sz="3200" b="1" smtClean="0"/>
              <a:t>Потливость ночью.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6789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>
                <a:solidFill>
                  <a:srgbClr val="FF3300"/>
                </a:solidFill>
              </a:rPr>
              <a:t>Основные симптомы: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latin typeface="Comic Sans MS" pitchFamily="66" charset="0"/>
              </a:rPr>
              <a:t>Как выглядит эта болезнь?</a:t>
            </a:r>
            <a:endParaRPr lang="ru-RU" sz="4400" i="1" dirty="0">
              <a:latin typeface="Comic Sans MS" pitchFamily="66" charset="0"/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 flipH="1">
            <a:off x="3419475" y="3644900"/>
            <a:ext cx="360363" cy="720725"/>
          </a:xfrm>
        </p:spPr>
        <p:txBody>
          <a:bodyPr/>
          <a:lstStyle/>
          <a:p>
            <a:pPr eaLnBrk="1" hangingPunct="1"/>
            <a:endParaRPr lang="ru-RU" altLang="ru-RU" sz="800" smtClean="0"/>
          </a:p>
        </p:txBody>
      </p:sp>
      <p:pic>
        <p:nvPicPr>
          <p:cNvPr id="51204" name="Picture 4" descr="C:\Documents and Settings\Slavka\Рабочий стол\Спид и Вич\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90950"/>
            <a:ext cx="3563938" cy="2673350"/>
          </a:xfrm>
          <a:prstGeom prst="rect">
            <a:avLst/>
          </a:prstGeom>
          <a:noFill/>
          <a:ln w="76200">
            <a:solidFill>
              <a:srgbClr val="852F7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6" descr="C:\Documents and Settings\Slavka\Рабочий стол\Спид и Вич\Новая папка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2449512" cy="2970213"/>
          </a:xfrm>
          <a:prstGeom prst="rect">
            <a:avLst/>
          </a:prstGeom>
          <a:noFill/>
          <a:ln w="76200">
            <a:solidFill>
              <a:srgbClr val="852F7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7" descr="C:\Users\123\Desktop\kontagiozniy-molu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08275"/>
            <a:ext cx="1944687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688"/>
            </a:gs>
            <a:gs pos="50000">
              <a:srgbClr val="FFDAB7"/>
            </a:gs>
            <a:gs pos="100000">
              <a:srgbClr val="FFEC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686800" cy="244827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800" b="1" dirty="0" smtClean="0"/>
              <a:t>Если бы ты узнал, что твой друг болен СПИДом, как бы ты  стал к нему относиться?</a:t>
            </a:r>
            <a:endParaRPr lang="ru-RU" sz="4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688"/>
            </a:gs>
            <a:gs pos="50000">
              <a:srgbClr val="FFDAB7"/>
            </a:gs>
            <a:gs pos="100000">
              <a:srgbClr val="FFEC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686800" cy="345638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800" b="1" dirty="0" smtClean="0"/>
              <a:t>Если бы ты узнал, что твой учитель  болен СПИДом, что бы ты хотел у него спросить?</a:t>
            </a:r>
            <a:endParaRPr lang="ru-RU" sz="4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-main-pic" descr="Картинка 17 из 180381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32945" r="32094" b="4411"/>
          <a:stretch>
            <a:fillRect/>
          </a:stretch>
        </p:blipFill>
        <p:spPr bwMode="auto">
          <a:xfrm>
            <a:off x="88900" y="138113"/>
            <a:ext cx="1763713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051050" y="1052513"/>
            <a:ext cx="4752975" cy="507365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При половом контакте</a:t>
            </a:r>
          </a:p>
          <a:p>
            <a:pPr eaLnBrk="1" hangingPunct="1"/>
            <a:r>
              <a:rPr lang="ru-RU" altLang="ru-RU" sz="2800" smtClean="0"/>
              <a:t>При использовании нестерильных шприцев (часто у наркоманов)</a:t>
            </a:r>
          </a:p>
          <a:p>
            <a:pPr eaLnBrk="1" hangingPunct="1"/>
            <a:r>
              <a:rPr lang="ru-RU" altLang="ru-RU" sz="2800" smtClean="0"/>
              <a:t>Путем введения крови и ее препаратов</a:t>
            </a:r>
          </a:p>
          <a:p>
            <a:pPr eaLnBrk="1" hangingPunct="1"/>
            <a:r>
              <a:rPr lang="ru-RU" altLang="ru-RU" sz="2800" smtClean="0"/>
              <a:t>От беременной женщины ее ребенку</a:t>
            </a:r>
          </a:p>
          <a:p>
            <a:pPr eaLnBrk="1" hangingPunct="1"/>
            <a:r>
              <a:rPr lang="ru-RU" altLang="ru-RU" sz="2800" smtClean="0"/>
              <a:t>При использовании нестерильных  инструментов  в салонах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64766" y="188640"/>
            <a:ext cx="8229600" cy="6789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800" b="1" i="1">
                <a:solidFill>
                  <a:srgbClr val="FF3300"/>
                </a:solidFill>
              </a:rPr>
              <a:t>Как передается вирус СПИДа?</a:t>
            </a:r>
          </a:p>
        </p:txBody>
      </p:sp>
      <p:pic>
        <p:nvPicPr>
          <p:cNvPr id="54277" name="i-main-pic" descr="Картинка 59 из 276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4724400"/>
            <a:ext cx="180022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i-main-pic" descr="Картинка 63 из 412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35525"/>
            <a:ext cx="155892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Содержимое 3" descr="68600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2" t="4173" r="14954"/>
          <a:stretch>
            <a:fillRect/>
          </a:stretch>
        </p:blipFill>
        <p:spPr bwMode="auto">
          <a:xfrm>
            <a:off x="7267575" y="874713"/>
            <a:ext cx="16049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i-main-pic" descr="Картинка 7 из 7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997200"/>
            <a:ext cx="20875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Рисунок 10" descr="http://mamita-bg.com/wp-content/uploads/2009/04/karmene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1620838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00213"/>
            <a:ext cx="5472112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Один раз в году - </a:t>
            </a:r>
            <a:r>
              <a:rPr lang="ru-RU" altLang="ru-RU" sz="2800" b="1" smtClean="0">
                <a:solidFill>
                  <a:srgbClr val="FF0000"/>
                </a:solidFill>
              </a:rPr>
              <a:t>1 декабря</a:t>
            </a:r>
            <a:r>
              <a:rPr lang="ru-RU" altLang="ru-RU" sz="2800" smtClean="0">
                <a:solidFill>
                  <a:srgbClr val="FF0000"/>
                </a:solidFill>
              </a:rPr>
              <a:t> </a:t>
            </a:r>
            <a:r>
              <a:rPr lang="ru-RU" altLang="ru-RU" sz="2800" smtClean="0"/>
              <a:t>наступает день – когда о </a:t>
            </a:r>
            <a:r>
              <a:rPr lang="ru-RU" altLang="ru-RU" sz="2800" b="1" smtClean="0">
                <a:solidFill>
                  <a:srgbClr val="FFFF66"/>
                </a:solidFill>
              </a:rPr>
              <a:t>СПИД</a:t>
            </a:r>
            <a:r>
              <a:rPr lang="ru-RU" altLang="ru-RU" sz="2800" smtClean="0"/>
              <a:t>е вспоминают все.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Это день, когда люди всей	 планеты объединяются для единой цели остановить </a:t>
            </a:r>
            <a:r>
              <a:rPr lang="ru-RU" altLang="ru-RU" sz="2800" b="1" smtClean="0">
                <a:solidFill>
                  <a:srgbClr val="FFFF66"/>
                </a:solidFill>
              </a:rPr>
              <a:t>СПИД</a:t>
            </a:r>
            <a:r>
              <a:rPr lang="ru-RU" altLang="ru-RU" sz="2800" smtClean="0"/>
              <a:t> и </a:t>
            </a:r>
            <a:r>
              <a:rPr lang="ru-RU" altLang="ru-RU" sz="2800" b="1" smtClean="0">
                <a:solidFill>
                  <a:srgbClr val="FFFF66"/>
                </a:solidFill>
              </a:rPr>
              <a:t>ВИЧ</a:t>
            </a:r>
            <a:r>
              <a:rPr lang="ru-RU" altLang="ru-RU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Каждый год в мире свыше </a:t>
            </a:r>
            <a:r>
              <a:rPr lang="ru-RU" altLang="ru-RU" sz="2800" b="1" smtClean="0">
                <a:solidFill>
                  <a:srgbClr val="FFFF66"/>
                </a:solidFill>
              </a:rPr>
              <a:t>5 миллионов</a:t>
            </a:r>
            <a:r>
              <a:rPr lang="ru-RU" altLang="ru-RU" sz="2800" smtClean="0"/>
              <a:t> человек заражаются </a:t>
            </a:r>
            <a:r>
              <a:rPr lang="ru-RU" altLang="ru-RU" sz="2800" b="1" smtClean="0">
                <a:solidFill>
                  <a:srgbClr val="FFFF66"/>
                </a:solidFill>
              </a:rPr>
              <a:t>ВИЧ.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6121400" cy="1498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>
                <a:solidFill>
                  <a:srgbClr val="FF0000"/>
                </a:solidFill>
              </a:rPr>
              <a:t>Всемирный день борьбы со СПИДом</a:t>
            </a:r>
          </a:p>
        </p:txBody>
      </p:sp>
      <p:pic>
        <p:nvPicPr>
          <p:cNvPr id="36869" name="Picture 6" descr="90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81075"/>
            <a:ext cx="28797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16338"/>
            <a:ext cx="330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altLang="ru-RU" sz="2800" smtClean="0">
                <a:solidFill>
                  <a:schemeClr val="accent2"/>
                </a:solidFill>
              </a:rPr>
              <a:t>Вирус </a:t>
            </a:r>
            <a:r>
              <a:rPr lang="ru-RU" altLang="ru-RU" sz="2800" smtClean="0">
                <a:solidFill>
                  <a:srgbClr val="FF3300"/>
                </a:solidFill>
              </a:rPr>
              <a:t>не </a:t>
            </a:r>
            <a:r>
              <a:rPr lang="ru-RU" altLang="ru-RU" sz="2800" smtClean="0">
                <a:solidFill>
                  <a:schemeClr val="accent2"/>
                </a:solidFill>
              </a:rPr>
              <a:t>передается: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altLang="ru-RU" sz="2800" smtClean="0"/>
              <a:t>- через воздух;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altLang="ru-RU" sz="2800" smtClean="0"/>
              <a:t>- при разговоре, кашле;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altLang="ru-RU" sz="2800" smtClean="0"/>
              <a:t>- при пользовании общей посудой;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altLang="ru-RU" sz="2800" smtClean="0"/>
              <a:t>- через рукопожатие;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altLang="ru-RU" sz="2800" smtClean="0"/>
              <a:t>- через поцелуй;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altLang="ru-RU" sz="2800" smtClean="0"/>
              <a:t>- через пищу;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altLang="ru-RU" sz="2800" smtClean="0"/>
              <a:t>- через домашние вещи;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altLang="ru-RU" sz="2800" smtClean="0"/>
              <a:t>- при купании в бассейне, душе;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altLang="ru-RU" sz="2800" smtClean="0"/>
              <a:t>- при уходе за больными;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altLang="ru-RU" sz="2800" smtClean="0"/>
              <a:t>- через спортивные предметы.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i="1">
                <a:solidFill>
                  <a:srgbClr val="FF3300"/>
                </a:solidFill>
              </a:rPr>
              <a:t>Может ли передаваться вирус другими путями?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Вирус не передается от животных к человеку и от человека к животным.</a:t>
            </a:r>
          </a:p>
          <a:p>
            <a:pPr eaLnBrk="1" hangingPunct="1"/>
            <a:endParaRPr lang="ru-RU" altLang="ru-RU" sz="3600" smtClean="0"/>
          </a:p>
          <a:p>
            <a:pPr eaLnBrk="1" hangingPunct="1"/>
            <a:r>
              <a:rPr lang="ru-RU" altLang="ru-RU" sz="3600" smtClean="0"/>
              <a:t>Кровососущие насекомые (комары, слепни и т. д.) передавать вирус не могут</a:t>
            </a:r>
            <a:r>
              <a:rPr lang="ru-RU" altLang="ru-RU" smtClean="0"/>
              <a:t>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325438"/>
            <a:ext cx="7956550" cy="11922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800" b="1" i="1">
                <a:solidFill>
                  <a:srgbClr val="FF3300"/>
                </a:solidFill>
              </a:rPr>
              <a:t>Можно ли заразиться от животных?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A6A6"/>
            </a:gs>
            <a:gs pos="50000">
              <a:srgbClr val="D2D2D2"/>
            </a:gs>
            <a:gs pos="100000">
              <a:srgbClr val="E8E8E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C:\Documents and Settings\Slavka\Рабочий стол\Спид и Вич\Новая папка\Новая папка\clubber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25538"/>
            <a:ext cx="3097213" cy="2643187"/>
          </a:xfrm>
          <a:prstGeom prst="rect">
            <a:avLst/>
          </a:prstGeom>
          <a:noFill/>
          <a:ln w="76200">
            <a:solidFill>
              <a:srgbClr val="852F7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 descr="C:\Documents and Settings\Slavka\Рабочий стол\Спид и Вич\Новая папка\Новая папка\983453251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908050"/>
            <a:ext cx="3313112" cy="3227388"/>
          </a:xfrm>
          <a:prstGeom prst="rect">
            <a:avLst/>
          </a:prstGeom>
          <a:noFill/>
          <a:ln w="76200">
            <a:solidFill>
              <a:srgbClr val="852F7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34387" cy="11826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Чаще всего заражаются наркоманы, проститутки, подростки</a:t>
            </a:r>
            <a:endParaRPr lang="ru-RU" sz="3200" dirty="0"/>
          </a:p>
        </p:txBody>
      </p:sp>
      <p:pic>
        <p:nvPicPr>
          <p:cNvPr id="57349" name="Picture 2" descr="C:\Users\123\Desktop\9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05263"/>
            <a:ext cx="4129087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4" descr="C:\Users\123\Desktop\16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324350"/>
            <a:ext cx="36353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643998" cy="4357718"/>
          </a:xfrm>
          <a:prstGeom prst="rect">
            <a:avLst/>
          </a:prstGeom>
          <a:noFill/>
        </p:spPr>
        <p:txBody>
          <a:bodyPr>
            <a:prstTxWarp prst="textDeflate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Знаменитости,умершие</a:t>
            </a: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</a:t>
            </a:r>
          </a:p>
          <a:p>
            <a:pPr algn="ctr"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СПИДа</a:t>
            </a: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СПИД. Известные люд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214938"/>
            <a:ext cx="8643938" cy="13573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«Когда он  узнал , что  инфицирован, то ни  в  чем не раскаивался . Он понимал ,что  конец  близится , но выглядел невообразимо  храбро . Работа помогала ему сохранять мужество».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214313"/>
            <a:ext cx="8715375" cy="1127125"/>
          </a:xfrm>
        </p:spPr>
        <p:txBody>
          <a:bodyPr rtlCol="0">
            <a:noAutofit/>
          </a:bodyPr>
          <a:lstStyle/>
          <a:p>
            <a:pPr algn="ctr" eaLnBrk="1" fontAlgn="auto" hangingPunct="1"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Солист группы  «</a:t>
            </a:r>
            <a:r>
              <a:rPr lang="en-US" sz="2400" b="1" dirty="0" smtClean="0">
                <a:solidFill>
                  <a:srgbClr val="FF0000"/>
                </a:solidFill>
              </a:rPr>
              <a:t>Queen</a:t>
            </a:r>
            <a:r>
              <a:rPr lang="ru-RU" sz="2400" b="1" dirty="0" smtClean="0">
                <a:solidFill>
                  <a:srgbClr val="FF0000"/>
                </a:solidFill>
              </a:rPr>
              <a:t>» рок-звезда   </a:t>
            </a:r>
            <a:r>
              <a:rPr lang="ru-RU" sz="2400" b="1" dirty="0" err="1" smtClean="0">
                <a:solidFill>
                  <a:srgbClr val="FF0000"/>
                </a:solidFill>
              </a:rPr>
              <a:t>Фредди</a:t>
            </a:r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  <a:r>
              <a:rPr lang="ru-RU" sz="2400" b="1" dirty="0" err="1" smtClean="0">
                <a:solidFill>
                  <a:srgbClr val="FF0000"/>
                </a:solidFill>
              </a:rPr>
              <a:t>Меркьюри</a:t>
            </a:r>
            <a:r>
              <a:rPr lang="ru-RU" sz="2400" b="1" dirty="0" smtClean="0">
                <a:solidFill>
                  <a:srgbClr val="FF0000"/>
                </a:solidFill>
              </a:rPr>
              <a:t>  умер в 1991 году в возрасте 45 лет</a:t>
            </a:r>
            <a:endParaRPr lang="ru-RU" sz="2400" b="1" dirty="0"/>
          </a:p>
        </p:txBody>
      </p:sp>
      <p:pic>
        <p:nvPicPr>
          <p:cNvPr id="4" name="i-main-pic" descr="Картинка 17 из 570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1556792"/>
            <a:ext cx="3214710" cy="3286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7" descr="volonte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000375"/>
            <a:ext cx="11795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Текст 2"/>
          <p:cNvSpPr>
            <a:spLocks noGrp="1"/>
          </p:cNvSpPr>
          <p:nvPr>
            <p:ph type="body" idx="4294967295"/>
          </p:nvPr>
        </p:nvSpPr>
        <p:spPr>
          <a:xfrm>
            <a:off x="323850" y="285750"/>
            <a:ext cx="8820150" cy="15589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2400" smtClean="0">
                <a:solidFill>
                  <a:srgbClr val="FF0000"/>
                </a:solidFill>
              </a:rPr>
              <a:t>Курт  Кобейн  (солист группы</a:t>
            </a:r>
            <a:r>
              <a:rPr lang="en-US" altLang="ru-RU" sz="2400" smtClean="0">
                <a:solidFill>
                  <a:srgbClr val="FF0000"/>
                </a:solidFill>
              </a:rPr>
              <a:t> </a:t>
            </a:r>
            <a:r>
              <a:rPr lang="ru-RU" altLang="ru-RU" sz="2400" smtClean="0">
                <a:solidFill>
                  <a:srgbClr val="FF0000"/>
                </a:solidFill>
              </a:rPr>
              <a:t>«</a:t>
            </a:r>
            <a:r>
              <a:rPr lang="en-US" altLang="ru-RU" sz="2400" smtClean="0">
                <a:solidFill>
                  <a:srgbClr val="FF0000"/>
                </a:solidFill>
              </a:rPr>
              <a:t>Nirvana</a:t>
            </a:r>
            <a:r>
              <a:rPr lang="ru-RU" altLang="ru-RU" sz="2400" smtClean="0">
                <a:solidFill>
                  <a:srgbClr val="FF0000"/>
                </a:solidFill>
              </a:rPr>
              <a:t>») - самая богатая знаменитость среди мертвых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sz="2400" smtClean="0">
                <a:solidFill>
                  <a:srgbClr val="FF0000"/>
                </a:solidFill>
              </a:rPr>
              <a:t> умер 5 апреля 1993 г.  В возрасте 27 лет.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  <p:pic>
        <p:nvPicPr>
          <p:cNvPr id="4" name="i-main-pic" descr="Картинка 34 из 1040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2276872"/>
            <a:ext cx="4086216" cy="36553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7" descr="volonte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429000"/>
            <a:ext cx="11795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572125"/>
            <a:ext cx="8429625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...Именно она научила мир слушать этническую музыку . Она была звездой с мировым именем . Она просто была очень красивой женщиной…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357188"/>
            <a:ext cx="8572500" cy="857250"/>
          </a:xfrm>
        </p:spPr>
        <p:txBody>
          <a:bodyPr rtlCol="0">
            <a:noAutofit/>
          </a:bodyPr>
          <a:lstStyle/>
          <a:p>
            <a:pPr algn="ctr" eaLnBrk="1" fontAlgn="auto" hangingPunct="1">
              <a:buFont typeface="Arial" pitchFamily="34" charset="0"/>
              <a:buNone/>
              <a:defRPr/>
            </a:pPr>
            <a:r>
              <a:rPr lang="ru-RU" sz="2400" b="1" dirty="0" err="1" smtClean="0">
                <a:solidFill>
                  <a:srgbClr val="FF0000"/>
                </a:solidFill>
              </a:rPr>
              <a:t>Офра</a:t>
            </a:r>
            <a:r>
              <a:rPr lang="ru-RU" sz="2400" b="1" dirty="0" smtClean="0">
                <a:solidFill>
                  <a:srgbClr val="FF0000"/>
                </a:solidFill>
              </a:rPr>
              <a:t>  Хаза – </a:t>
            </a:r>
            <a:r>
              <a:rPr lang="ru-RU" sz="1800" b="1" dirty="0" smtClean="0">
                <a:solidFill>
                  <a:srgbClr val="FF0000"/>
                </a:solidFill>
              </a:rPr>
              <a:t>популярная израильская актриса и певица. Умерла в 2000г в возрасте 46 лет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gorod.tomsk.ru/uploads/30470/1240996115/1777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1357298"/>
            <a:ext cx="4214842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volonte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357313"/>
            <a:ext cx="11795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5429250"/>
            <a:ext cx="878681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«Классик современной фантастики узнал о   том, что  он инфицирован ВИЧ только через шесть лет после  заражения. он принял решение не сообщать о болезни и не вызывать паники среди поклонников».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363" y="620713"/>
            <a:ext cx="8716962" cy="857250"/>
          </a:xfrm>
        </p:spPr>
        <p:txBody>
          <a:bodyPr rtlCol="0">
            <a:noAutofit/>
          </a:bodyPr>
          <a:lstStyle/>
          <a:p>
            <a:pPr algn="ctr" eaLnBrk="1" fontAlgn="auto" hangingPunct="1"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 1992 году от </a:t>
            </a:r>
            <a:r>
              <a:rPr lang="ru-RU" b="1" i="1" dirty="0" smtClean="0">
                <a:solidFill>
                  <a:srgbClr val="FF0000"/>
                </a:solidFill>
              </a:rPr>
              <a:t>СПИДа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умер </a:t>
            </a:r>
            <a:r>
              <a:rPr lang="ru-RU" b="1" dirty="0" smtClean="0">
                <a:solidFill>
                  <a:srgbClr val="FF0000"/>
                </a:solidFill>
              </a:rPr>
              <a:t>знаменитый американский писатель-фантаст</a:t>
            </a:r>
          </a:p>
          <a:p>
            <a:pPr algn="ctr" eaLnBrk="1" fontAlgn="auto" hangingPunct="1"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Айзек Азимов.</a:t>
            </a:r>
            <a:endParaRPr lang="ru-RU" sz="2800" dirty="0"/>
          </a:p>
        </p:txBody>
      </p:sp>
      <p:pic>
        <p:nvPicPr>
          <p:cNvPr id="4" name="i-main-pic" descr="Картинка 28 из 210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1628800"/>
            <a:ext cx="3500462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volonte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86125"/>
            <a:ext cx="11795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186738" cy="7207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1 декабря </a:t>
            </a:r>
            <a:r>
              <a:rPr lang="ru-RU" sz="3200" dirty="0" smtClean="0"/>
              <a:t>- Всемирный день профилактики СПИДа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5072063" y="1500188"/>
            <a:ext cx="3614737" cy="46259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71625"/>
            <a:ext cx="4114800" cy="4554538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buFont typeface="Arial" pitchFamily="34" charset="0"/>
              <a:buNone/>
              <a:defRPr/>
            </a:pPr>
            <a:r>
              <a:rPr lang="ru-RU" sz="2000" dirty="0" smtClean="0"/>
              <a:t>Символом борьбы против </a:t>
            </a:r>
            <a:r>
              <a:rPr lang="ru-RU" sz="2000" dirty="0" err="1" smtClean="0"/>
              <a:t>СПИДа</a:t>
            </a:r>
            <a:r>
              <a:rPr lang="ru-RU" sz="2000" dirty="0" smtClean="0"/>
              <a:t> стала  красная ленточка. Предложил этот символ американский художник Франк </a:t>
            </a:r>
            <a:r>
              <a:rPr lang="ru-RU" sz="2000" dirty="0" err="1" smtClean="0"/>
              <a:t>Мур</a:t>
            </a:r>
            <a:r>
              <a:rPr lang="ru-RU" sz="2000" dirty="0" smtClean="0"/>
              <a:t> в 1991 году.</a:t>
            </a:r>
          </a:p>
          <a:p>
            <a:pPr algn="ctr" eaLnBrk="1" fontAlgn="auto" hangingPunct="1">
              <a:buFont typeface="Arial" pitchFamily="34" charset="0"/>
              <a:buNone/>
              <a:defRPr/>
            </a:pPr>
            <a:r>
              <a:rPr lang="ru-RU" sz="2000" dirty="0" smtClean="0"/>
              <a:t>       Красную ленточку прикалывают к одежде.</a:t>
            </a:r>
          </a:p>
          <a:p>
            <a:pPr algn="ctr" eaLnBrk="1" fontAlgn="auto" hangingPunct="1">
              <a:buFont typeface="Arial" pitchFamily="34" charset="0"/>
              <a:buNone/>
              <a:defRPr/>
            </a:pPr>
            <a:r>
              <a:rPr lang="ru-RU" sz="2000" dirty="0" smtClean="0"/>
              <a:t>       Чем больше людей наденут красную ленточку,  тем слышнее будет голос тех, кто требует внимания к проблеме </a:t>
            </a:r>
            <a:r>
              <a:rPr lang="ru-RU" sz="2000" dirty="0" err="1" smtClean="0"/>
              <a:t>СПИДа</a:t>
            </a:r>
            <a:r>
              <a:rPr lang="ru-RU" sz="2000" dirty="0" smtClean="0"/>
              <a:t>.</a:t>
            </a:r>
          </a:p>
          <a:p>
            <a:pPr algn="ctr" eaLnBrk="1" fontAlgn="auto" hangingPunct="1">
              <a:buFont typeface="Arial" pitchFamily="34" charset="0"/>
              <a:buNone/>
              <a:defRPr/>
            </a:pPr>
            <a:endParaRPr lang="ru-RU" sz="2000" dirty="0"/>
          </a:p>
        </p:txBody>
      </p:sp>
      <p:pic>
        <p:nvPicPr>
          <p:cNvPr id="63493" name="Содержимое 5" descr="http://ershovo.odinedu.ru/img/2009/12/1409_NpAdvSinglePhoto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1500188"/>
            <a:ext cx="3643312" cy="4740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DE61"/>
            </a:gs>
            <a:gs pos="50000">
              <a:srgbClr val="D2D2D2"/>
            </a:gs>
            <a:gs pos="100000">
              <a:srgbClr val="E8E8E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9175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</a:rPr>
              <a:t>19</a:t>
            </a:r>
            <a:r>
              <a:rPr lang="ru-RU" b="1" dirty="0" smtClean="0">
                <a:solidFill>
                  <a:srgbClr val="FF0000"/>
                </a:solidFill>
              </a:rPr>
              <a:t> мая </a:t>
            </a:r>
            <a:r>
              <a:rPr lang="ru-RU" b="1" dirty="0" smtClean="0"/>
              <a:t>- день памяти людей, умерших от </a:t>
            </a:r>
            <a:r>
              <a:rPr lang="ru-RU" b="1" i="1" dirty="0" err="1" smtClean="0"/>
              <a:t>СПИДа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4515" name="Содержимое 3" descr="http://img.oboz.obozrevatel.com/files/NewsPhoto/2008/03/18/225025/69633_image_large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-7414" r="5261" b="7414"/>
          <a:stretch>
            <a:fillRect/>
          </a:stretch>
        </p:blipFill>
        <p:spPr>
          <a:xfrm>
            <a:off x="1708150" y="1979613"/>
            <a:ext cx="5856288" cy="4235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628775"/>
            <a:ext cx="7993063" cy="453707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altLang="ru-RU" sz="2800" b="1" dirty="0">
                <a:solidFill>
                  <a:srgbClr val="FF0000"/>
                </a:solidFill>
              </a:rPr>
              <a:t>СПИД</a:t>
            </a:r>
            <a:r>
              <a:rPr lang="ru-RU" altLang="ru-RU" dirty="0"/>
              <a:t> – </a:t>
            </a:r>
            <a:r>
              <a:rPr lang="ru-RU" altLang="ru-RU" sz="3200" b="1" dirty="0"/>
              <a:t>это опасное и коварное заболевание, которое вызывается вирусом </a:t>
            </a:r>
            <a:r>
              <a:rPr lang="ru-RU" altLang="ru-RU" sz="3200" b="1" dirty="0" err="1"/>
              <a:t>имунодифицита</a:t>
            </a:r>
            <a:r>
              <a:rPr lang="ru-RU" altLang="ru-RU" sz="3200" b="1" dirty="0"/>
              <a:t> человека (ВИЧ).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altLang="ru-RU" sz="3200" b="1" dirty="0">
                <a:solidFill>
                  <a:srgbClr val="FF0000"/>
                </a:solidFill>
              </a:rPr>
              <a:t>СПИД </a:t>
            </a:r>
            <a:r>
              <a:rPr lang="ru-RU" altLang="ru-RU" sz="3200" b="1" dirty="0"/>
              <a:t>– это смертельная болезнь. Большинство умирают в первые 6 – 12 месяцев, остальные в течение двух, реже четырех лет.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404664"/>
            <a:ext cx="7772400" cy="89411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Что такое СПИД?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D7BB"/>
            </a:gs>
            <a:gs pos="50000">
              <a:srgbClr val="DDE5D4"/>
            </a:gs>
            <a:gs pos="100000">
              <a:srgbClr val="EEF2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3103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 </a:t>
            </a:r>
            <a:r>
              <a:rPr lang="ru-RU" b="1" smtClean="0">
                <a:solidFill>
                  <a:srgbClr val="FF3300"/>
                </a:solidFill>
              </a:rPr>
              <a:t>Многие люди считают, что они полностью застрахованы от заражения </a:t>
            </a:r>
            <a:r>
              <a:rPr lang="ru-RU" b="1" i="1" err="1" smtClean="0">
                <a:solidFill>
                  <a:srgbClr val="FF3300"/>
                </a:solidFill>
              </a:rPr>
              <a:t>СПИДом</a:t>
            </a:r>
            <a:r>
              <a:rPr lang="ru-RU" b="1" smtClean="0">
                <a:solidFill>
                  <a:srgbClr val="FF3300"/>
                </a:solidFill>
              </a:rPr>
              <a:t>, т.к. пути его распространения хорошо известны. </a:t>
            </a:r>
            <a:br>
              <a:rPr lang="ru-RU" b="1" smtClean="0">
                <a:solidFill>
                  <a:srgbClr val="FF3300"/>
                </a:solidFill>
              </a:rPr>
            </a:br>
            <a:r>
              <a:rPr lang="ru-RU" b="1" smtClean="0">
                <a:solidFill>
                  <a:srgbClr val="FF3300"/>
                </a:solidFill>
              </a:rPr>
              <a:t/>
            </a:r>
            <a:br>
              <a:rPr lang="ru-RU" b="1" smtClean="0">
                <a:solidFill>
                  <a:srgbClr val="FF3300"/>
                </a:solidFill>
              </a:rPr>
            </a:br>
            <a:r>
              <a:rPr lang="ru-RU" b="1" smtClean="0">
                <a:solidFill>
                  <a:srgbClr val="FF3300"/>
                </a:solidFill>
              </a:rPr>
              <a:t> Однако для такой уверенности пока нет оснований.</a:t>
            </a:r>
            <a:r>
              <a:rPr lang="ru-RU" smtClean="0">
                <a:solidFill>
                  <a:srgbClr val="FF3300"/>
                </a:solidFill>
              </a:rPr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4970462"/>
          </a:xfrm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 целом   в    мире   насчитывается     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ru-RU" dirty="0" smtClean="0">
                <a:solidFill>
                  <a:srgbClr val="FF0000"/>
                </a:solidFill>
              </a:rPr>
              <a:t>   миллионов </a:t>
            </a:r>
            <a:r>
              <a:rPr lang="ru-RU" dirty="0" smtClean="0"/>
              <a:t>людей, живущих с ВИЧ/СПИДом.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dirty="0" smtClean="0">
                <a:solidFill>
                  <a:srgbClr val="FF0000"/>
                </a:solidFill>
              </a:rPr>
              <a:t> миллионов </a:t>
            </a:r>
            <a:r>
              <a:rPr lang="ru-RU" dirty="0" smtClean="0"/>
              <a:t>людей, больных СПИДом уже нет в живых.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2001 году СПИД унес жизни еще               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solidFill>
                  <a:srgbClr val="FF0000"/>
                </a:solidFill>
              </a:rPr>
              <a:t> миллионов</a:t>
            </a:r>
            <a:r>
              <a:rPr lang="ru-RU" dirty="0" smtClean="0"/>
              <a:t>  людей, в том числе          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580</a:t>
            </a:r>
            <a:r>
              <a:rPr lang="ru-RU" dirty="0" smtClean="0">
                <a:solidFill>
                  <a:srgbClr val="FF0000"/>
                </a:solidFill>
              </a:rPr>
              <a:t> тысяч</a:t>
            </a:r>
            <a:r>
              <a:rPr lang="ru-RU" dirty="0" smtClean="0"/>
              <a:t>      детей     до   15 лет. 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глобальном масштабе  эта  болезнь   занимает </a:t>
            </a:r>
            <a:r>
              <a:rPr lang="ru-RU" dirty="0" smtClean="0">
                <a:solidFill>
                  <a:srgbClr val="FF0000"/>
                </a:solidFill>
              </a:rPr>
              <a:t>четвертое</a:t>
            </a:r>
            <a:r>
              <a:rPr lang="ru-RU" dirty="0" smtClean="0"/>
              <a:t>   место  среди  причин смертности.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dirty="0"/>
              <a:t>В 2014 г. впервые было выявлено 16 детей, зараженных ВИЧ от матерей при грудном вскармливании </a:t>
            </a: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На </a:t>
            </a:r>
            <a:r>
              <a:rPr lang="ru-RU" u="sng" dirty="0">
                <a:solidFill>
                  <a:srgbClr val="FFC000"/>
                </a:solidFill>
              </a:rPr>
              <a:t>1 ноября 2014 г. </a:t>
            </a:r>
            <a:r>
              <a:rPr lang="ru-RU" dirty="0"/>
              <a:t>территориальными центрами по профилактике и борьбе со СПИД было сообщено </a:t>
            </a:r>
            <a:r>
              <a:rPr lang="ru-RU" dirty="0" smtClean="0"/>
              <a:t>о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 </a:t>
            </a:r>
            <a:r>
              <a:rPr lang="ru-RU" b="1" dirty="0">
                <a:solidFill>
                  <a:srgbClr val="C00000"/>
                </a:solidFill>
              </a:rPr>
              <a:t>63 863 </a:t>
            </a:r>
            <a:r>
              <a:rPr lang="ru-RU" dirty="0">
                <a:solidFill>
                  <a:srgbClr val="C00000"/>
                </a:solidFill>
              </a:rPr>
              <a:t>новых случаях </a:t>
            </a:r>
            <a:r>
              <a:rPr lang="ru-RU" dirty="0"/>
              <a:t>ВИЧ-инфекции среди граждан Российской Федерации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710" y="332656"/>
            <a:ext cx="6059016" cy="7152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70C0"/>
                </a:solidFill>
              </a:rPr>
              <a:t>     По данным ВОЗ</a:t>
            </a:r>
            <a:endParaRPr lang="ru-RU">
              <a:solidFill>
                <a:srgbClr val="0070C0"/>
              </a:solidFill>
            </a:endParaRPr>
          </a:p>
        </p:txBody>
      </p:sp>
      <p:pic>
        <p:nvPicPr>
          <p:cNvPr id="66564" name="Picture 36" descr="J009574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1200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00100" y="1196975"/>
          <a:ext cx="7620000" cy="5349878"/>
        </p:xfrm>
        <a:graphic>
          <a:graphicData uri="http://schemas.openxmlformats.org/drawingml/2006/table">
            <a:tbl>
              <a:tblPr/>
              <a:tblGrid>
                <a:gridCol w="1397000"/>
                <a:gridCol w="2794000"/>
                <a:gridCol w="3429000"/>
              </a:tblGrid>
              <a:tr h="701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Выявленные случаи заражений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Суммарное количество ВИЧ-инфицированных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3 971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10 889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19 758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30 647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59 261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89 908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87 671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177 579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49 923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227 502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36 396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263 898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32 147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296 045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35 554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331 599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39 589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374 411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42 770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416 113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33 732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448 000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98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ru-RU" sz="23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58 448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529 828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3"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ru-RU" sz="23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58 633</a:t>
                      </a:r>
                      <a:endParaRPr lang="ru-RU" sz="23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589 581</a:t>
                      </a:r>
                      <a:endParaRPr lang="ru-RU" sz="23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48" name="Rectangle 1"/>
          <p:cNvSpPr>
            <a:spLocks noChangeArrowheads="1"/>
          </p:cNvSpPr>
          <p:nvPr/>
        </p:nvSpPr>
        <p:spPr bwMode="auto">
          <a:xfrm>
            <a:off x="228600" y="188913"/>
            <a:ext cx="8763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9875" algn="ctr" eaLnBrk="0" hangingPunct="0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Официально зарегистрированные случаи </a:t>
            </a:r>
          </a:p>
          <a:p>
            <a:pPr indent="269875" algn="ctr" eaLnBrk="0" hangingPunct="0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ВИЧ-инфекции в России</a:t>
            </a:r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Самостоятельно выявить болезнь не возможно, так как симптомы часто похожи на другие заболевания.</a:t>
            </a:r>
          </a:p>
          <a:p>
            <a:pPr eaLnBrk="1" hangingPunct="1"/>
            <a:r>
              <a:rPr lang="ru-RU" altLang="ru-RU" sz="3600" smtClean="0"/>
              <a:t>Выявить СПИД в организме может только специальный анализ крови.</a:t>
            </a:r>
          </a:p>
          <a:p>
            <a:pPr eaLnBrk="1" hangingPunct="1"/>
            <a:r>
              <a:rPr lang="ru-RU" altLang="ru-RU" sz="3600" smtClean="0"/>
              <a:t>Сдать анализ крови на ВИЧ инфекцию можно в любой поликлинике, больнице.</a:t>
            </a:r>
          </a:p>
          <a:p>
            <a:pPr eaLnBrk="1" hangingPunct="1"/>
            <a:endParaRPr lang="ru-RU" altLang="ru-RU" sz="3600" smtClean="0"/>
          </a:p>
          <a:p>
            <a:pPr eaLnBrk="1" hangingPunct="1">
              <a:buFontTx/>
              <a:buNone/>
            </a:pPr>
            <a:endParaRPr lang="ru-RU" altLang="ru-RU" sz="360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b="1" i="1">
                <a:solidFill>
                  <a:srgbClr val="FF3300"/>
                </a:solidFill>
              </a:rPr>
              <a:t>Как узнать болен ли ты СПИДом?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462462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Достаточно эффективных лекарств от СПИДа пока нет. Все известные лекарственные препараты только замедляют  болезнь или облегчают ее течение. </a:t>
            </a:r>
          </a:p>
          <a:p>
            <a:pPr eaLnBrk="1" hangingPunct="1"/>
            <a:r>
              <a:rPr lang="ru-RU" altLang="ru-RU" sz="2800" smtClean="0"/>
              <a:t>В Англии проходит эксперимент по введению вакцины против СПИДа. Если результаты будут успешными, то через пять лет прививку будут делать всем.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b="1" i="1">
                <a:solidFill>
                  <a:srgbClr val="FF3300"/>
                </a:solidFill>
              </a:rPr>
              <a:t>Можно ли вылечиться от СПИДа?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>
                <a:solidFill>
                  <a:srgbClr val="FF3300"/>
                </a:solidFill>
              </a:rPr>
              <a:t/>
            </a:r>
            <a:br>
              <a:rPr lang="ru-RU" altLang="ru-RU" sz="3600" b="1">
                <a:solidFill>
                  <a:srgbClr val="FF3300"/>
                </a:solidFill>
              </a:rPr>
            </a:br>
            <a:r>
              <a:rPr lang="ru-RU" altLang="ru-RU" sz="3600" b="1">
                <a:solidFill>
                  <a:srgbClr val="FF3300"/>
                </a:solidFill>
              </a:rPr>
              <a:t> Как предохранить себя от заражения ВИЧ – инфекцией?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844675"/>
            <a:ext cx="8569325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Arial" charset="0"/>
              </a:rPr>
              <a:t>Использовать только стерильные инструменты (шприцы, лезвия для бритья, маникюрные принадлежности, иголки для татуировок, пирсинга и т.д.)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Arial" charset="0"/>
              </a:rPr>
              <a:t>Не пользоваться чужими принадлежностями и не давать никому своих.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Arial" charset="0"/>
              </a:rPr>
              <a:t>Вирус гибнет при кипячении, обработке хлорсодержащими веществами, перекисью водорода.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Arial" charset="0"/>
              </a:rPr>
              <a:t> Не рекомендуется для обработки спирт.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1188" y="188913"/>
            <a:ext cx="7993062" cy="5159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b="1" smtClean="0">
                <a:solidFill>
                  <a:schemeClr val="hlink"/>
                </a:solidFill>
              </a:rPr>
              <a:t>«Береженного Бог бережет»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8C891"/>
            </a:gs>
            <a:gs pos="50000">
              <a:srgbClr val="DDE5D4"/>
            </a:gs>
            <a:gs pos="100000">
              <a:srgbClr val="EEF2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916113"/>
            <a:ext cx="8540750" cy="4392612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СПИД – болезнь молодых. Среди пожилых людей ВИЧ почти не встречается!</a:t>
            </a: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СПИД распространяется из –за нашего невежества! Нежелания менять свои привычки, образ жизни</a:t>
            </a:r>
            <a:r>
              <a:rPr lang="ru-RU" alt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alt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4000" b="1" dirty="0">
                <a:solidFill>
                  <a:srgbClr val="C00000"/>
                </a:solidFill>
              </a:rPr>
              <a:t>Заразится может каждый!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solidFill>
                  <a:srgbClr val="C00000"/>
                </a:solidFill>
              </a:rPr>
              <a:t> Но не вылечиться!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altLang="ru-RU" sz="4000" b="1" dirty="0">
              <a:solidFill>
                <a:srgbClr val="C0000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b="1" i="1">
                <a:solidFill>
                  <a:srgbClr val="FF3300"/>
                </a:solidFill>
              </a:rPr>
              <a:t>«СПИД – смертельная угроза человечеству!»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FDF69C"/>
            </a:gs>
            <a:gs pos="100000">
              <a:srgbClr val="EEF2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Задание 1</a:t>
            </a:r>
            <a:endParaRPr lang="ru-RU"/>
          </a:p>
        </p:txBody>
      </p:sp>
      <p:sp>
        <p:nvSpPr>
          <p:cNvPr id="72707" name="Содержимое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714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000" b="1" smtClean="0"/>
              <a:t>Каким путем можно заразиться СПИДом? </a:t>
            </a:r>
          </a:p>
          <a:p>
            <a:pPr eaLnBrk="1" hangingPunct="1">
              <a:buFontTx/>
              <a:buNone/>
            </a:pPr>
            <a:r>
              <a:rPr lang="ru-RU" altLang="ru-RU" sz="4000" b="1" smtClean="0"/>
              <a:t>   </a:t>
            </a:r>
            <a:r>
              <a:rPr lang="ru-RU" altLang="ru-RU" sz="4000" b="1" smtClean="0">
                <a:hlinkClick r:id="rId3" action="ppaction://hlinksldjump"/>
              </a:rPr>
              <a:t>А — при пользовании одним стаканом</a:t>
            </a:r>
            <a:r>
              <a:rPr lang="ru-RU" altLang="ru-RU" sz="4000" b="1" smtClean="0">
                <a:hlinkClick r:id="rId4" action="ppaction://hlinksldjump"/>
              </a:rPr>
              <a:t/>
            </a:r>
            <a:br>
              <a:rPr lang="ru-RU" altLang="ru-RU" sz="4000" b="1" smtClean="0">
                <a:hlinkClick r:id="rId4" action="ppaction://hlinksldjump"/>
              </a:rPr>
            </a:br>
            <a:r>
              <a:rPr lang="ru-RU" altLang="ru-RU" sz="4000" b="1" smtClean="0">
                <a:hlinkClick r:id="rId5" action="ppaction://hlinksldjump"/>
              </a:rPr>
              <a:t>Б — при переливании крови</a:t>
            </a:r>
            <a:br>
              <a:rPr lang="ru-RU" altLang="ru-RU" sz="4000" b="1" smtClean="0">
                <a:hlinkClick r:id="rId5" action="ppaction://hlinksldjump"/>
              </a:rPr>
            </a:br>
            <a:r>
              <a:rPr lang="ru-RU" altLang="ru-RU" sz="4000" b="1" smtClean="0">
                <a:hlinkClick r:id="rId3" action="ppaction://hlinksldjump"/>
              </a:rPr>
              <a:t>В — при укусе насекомого </a:t>
            </a:r>
            <a:endParaRPr lang="ru-RU" alt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69000">
              <a:srgbClr val="FDF69C"/>
            </a:gs>
            <a:gs pos="100000">
              <a:srgbClr val="EEF2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Задание 2</a:t>
            </a:r>
            <a:endParaRPr lang="ru-RU"/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>
          <a:xfrm>
            <a:off x="684213" y="1628775"/>
            <a:ext cx="82296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000" b="1" smtClean="0"/>
              <a:t>Какие кровяные клетки поражаются при заболевании СПИДом? </a:t>
            </a:r>
          </a:p>
          <a:p>
            <a:pPr eaLnBrk="1" hangingPunct="1">
              <a:buFontTx/>
              <a:buNone/>
            </a:pPr>
            <a:r>
              <a:rPr lang="ru-RU" altLang="ru-RU" sz="4000" b="1" smtClean="0"/>
              <a:t>   </a:t>
            </a:r>
            <a:r>
              <a:rPr lang="ru-RU" altLang="ru-RU" sz="4000" b="1" smtClean="0">
                <a:hlinkClick r:id="rId3" action="ppaction://hlinksldjump"/>
              </a:rPr>
              <a:t>А — лейкоциты</a:t>
            </a:r>
            <a:br>
              <a:rPr lang="ru-RU" altLang="ru-RU" sz="4000" b="1" smtClean="0">
                <a:hlinkClick r:id="rId3" action="ppaction://hlinksldjump"/>
              </a:rPr>
            </a:br>
            <a:r>
              <a:rPr lang="ru-RU" altLang="ru-RU" sz="4000" b="1" smtClean="0">
                <a:hlinkClick r:id="rId4" action="ppaction://hlinksldjump"/>
              </a:rPr>
              <a:t>Б — эритроциты</a:t>
            </a:r>
            <a:br>
              <a:rPr lang="ru-RU" altLang="ru-RU" sz="4000" b="1" smtClean="0">
                <a:hlinkClick r:id="rId4" action="ppaction://hlinksldjump"/>
              </a:rPr>
            </a:br>
            <a:r>
              <a:rPr lang="ru-RU" altLang="ru-RU" sz="4000" b="1" smtClean="0">
                <a:hlinkClick r:id="rId4" action="ppaction://hlinksldjump"/>
              </a:rPr>
              <a:t>В — тромбоциты </a:t>
            </a:r>
            <a:endParaRPr lang="ru-RU" alt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69000">
              <a:srgbClr val="FDF69C"/>
            </a:gs>
            <a:gs pos="100000">
              <a:srgbClr val="EEF2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Задание 3</a:t>
            </a:r>
            <a:endParaRPr lang="ru-RU"/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</a:t>
            </a:r>
            <a:r>
              <a:rPr lang="ru-RU" altLang="ru-RU" sz="4000" b="1" smtClean="0"/>
              <a:t>Сколько времени может пройти с момента заражения до проявления заболевания? </a:t>
            </a:r>
          </a:p>
          <a:p>
            <a:pPr eaLnBrk="1" hangingPunct="1">
              <a:buFontTx/>
              <a:buNone/>
            </a:pPr>
            <a:r>
              <a:rPr lang="ru-RU" altLang="ru-RU" sz="4000" b="1" smtClean="0"/>
              <a:t>   </a:t>
            </a:r>
            <a:r>
              <a:rPr lang="ru-RU" altLang="ru-RU" sz="4000" b="1" smtClean="0">
                <a:hlinkClick r:id="rId3" action="ppaction://hlinksldjump"/>
              </a:rPr>
              <a:t>А —несколько часов</a:t>
            </a:r>
            <a:br>
              <a:rPr lang="ru-RU" altLang="ru-RU" sz="4000" b="1" smtClean="0">
                <a:hlinkClick r:id="rId3" action="ppaction://hlinksldjump"/>
              </a:rPr>
            </a:br>
            <a:r>
              <a:rPr lang="ru-RU" altLang="ru-RU" sz="4000" b="1" smtClean="0">
                <a:hlinkClick r:id="rId3" action="ppaction://hlinksldjump"/>
              </a:rPr>
              <a:t>Б - несколько дней</a:t>
            </a:r>
            <a:br>
              <a:rPr lang="ru-RU" altLang="ru-RU" sz="4000" b="1" smtClean="0">
                <a:hlinkClick r:id="rId3" action="ppaction://hlinksldjump"/>
              </a:rPr>
            </a:br>
            <a:r>
              <a:rPr lang="ru-RU" altLang="ru-RU" sz="4000" b="1" smtClean="0">
                <a:hlinkClick r:id="rId4" action="ppaction://hlinksldjump"/>
              </a:rPr>
              <a:t>В — несколько лет </a:t>
            </a:r>
            <a:endParaRPr lang="ru-RU" alt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4725988" cy="633571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altLang="ru-RU" sz="4400" b="1" dirty="0">
                <a:solidFill>
                  <a:schemeClr val="accent4">
                    <a:lumMod val="10000"/>
                  </a:schemeClr>
                </a:solidFill>
              </a:rPr>
              <a:t>5 июня 1981</a:t>
            </a:r>
            <a:r>
              <a:rPr lang="ru-RU" altLang="ru-RU" sz="4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altLang="ru-RU" sz="3200" dirty="0">
                <a:solidFill>
                  <a:srgbClr val="FFC000"/>
                </a:solidFill>
              </a:rPr>
              <a:t>года Американский Центр контроля над заболеваниями зарегистрировал      новую болезнь —      </a:t>
            </a:r>
            <a:r>
              <a:rPr lang="ru-RU" altLang="ru-RU" sz="3200" b="1" dirty="0">
                <a:solidFill>
                  <a:srgbClr val="FFC000"/>
                </a:solidFill>
              </a:rPr>
              <a:t>СПИД</a:t>
            </a:r>
            <a:r>
              <a:rPr lang="ru-RU" altLang="ru-RU" sz="3200" dirty="0">
                <a:solidFill>
                  <a:srgbClr val="FFC000"/>
                </a:solidFill>
              </a:rPr>
              <a:t> (Синдром приобретенного иммунодефицита). </a:t>
            </a:r>
            <a:r>
              <a:rPr lang="ru-RU" altLang="ru-RU" dirty="0">
                <a:solidFill>
                  <a:srgbClr val="FFC000"/>
                </a:solidFill>
              </a:rPr>
              <a:t/>
            </a:r>
            <a:br>
              <a:rPr lang="ru-RU" altLang="ru-RU" dirty="0">
                <a:solidFill>
                  <a:srgbClr val="FFC000"/>
                </a:solidFill>
              </a:rPr>
            </a:br>
            <a:r>
              <a:rPr lang="ru-RU" altLang="ru-RU" dirty="0">
                <a:solidFill>
                  <a:srgbClr val="FFC000"/>
                </a:solidFill>
              </a:rPr>
              <a:t/>
            </a:r>
            <a:br>
              <a:rPr lang="ru-RU" altLang="ru-RU" dirty="0">
                <a:solidFill>
                  <a:srgbClr val="FFC000"/>
                </a:solidFill>
              </a:rPr>
            </a:br>
            <a:endParaRPr lang="ru-RU" altLang="ru-RU" dirty="0">
              <a:solidFill>
                <a:srgbClr val="FFC000"/>
              </a:solidFill>
            </a:endParaRPr>
          </a:p>
        </p:txBody>
      </p:sp>
      <p:pic>
        <p:nvPicPr>
          <p:cNvPr id="38915" name="Picture 6" descr="1324044027_spid_72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43815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4643438" y="6092825"/>
            <a:ext cx="1081087" cy="2159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4572000" y="6092825"/>
            <a:ext cx="4321175" cy="36036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69000">
              <a:srgbClr val="FDF69C"/>
            </a:gs>
            <a:gs pos="100000">
              <a:srgbClr val="EEF2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Задание 4</a:t>
            </a:r>
            <a:endParaRPr lang="ru-RU"/>
          </a:p>
        </p:txBody>
      </p:sp>
      <p:sp>
        <p:nvSpPr>
          <p:cNvPr id="75779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67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</a:t>
            </a:r>
            <a:r>
              <a:rPr lang="ru-RU" altLang="ru-RU" sz="4000" b="1" smtClean="0"/>
              <a:t>Что такое СПИД? </a:t>
            </a:r>
          </a:p>
          <a:p>
            <a:pPr eaLnBrk="1" hangingPunct="1">
              <a:buFontTx/>
              <a:buNone/>
            </a:pPr>
            <a:r>
              <a:rPr lang="ru-RU" altLang="ru-RU" sz="4000" b="1" smtClean="0"/>
              <a:t>   </a:t>
            </a:r>
            <a:r>
              <a:rPr lang="ru-RU" altLang="ru-RU" sz="4000" b="1" smtClean="0">
                <a:hlinkClick r:id="rId3" action="ppaction://hlinksldjump"/>
              </a:rPr>
              <a:t>А — заболевание печени</a:t>
            </a:r>
            <a:br>
              <a:rPr lang="ru-RU" altLang="ru-RU" sz="4000" b="1" smtClean="0">
                <a:hlinkClick r:id="rId3" action="ppaction://hlinksldjump"/>
              </a:rPr>
            </a:br>
            <a:r>
              <a:rPr lang="ru-RU" altLang="ru-RU" sz="4000" b="1" smtClean="0">
                <a:hlinkClick r:id="rId4" action="ppaction://hlinksldjump"/>
              </a:rPr>
              <a:t>Б — снижение иммунитета</a:t>
            </a:r>
            <a:br>
              <a:rPr lang="ru-RU" altLang="ru-RU" sz="4000" b="1" smtClean="0">
                <a:hlinkClick r:id="rId4" action="ppaction://hlinksldjump"/>
              </a:rPr>
            </a:br>
            <a:r>
              <a:rPr lang="ru-RU" altLang="ru-RU" sz="4000" b="1" smtClean="0">
                <a:hlinkClick r:id="rId3" action="ppaction://hlinksldjump"/>
              </a:rPr>
              <a:t>В — заболевание нервной системы </a:t>
            </a:r>
            <a:endParaRPr lang="ru-RU" alt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69000">
              <a:srgbClr val="FDF69C"/>
            </a:gs>
            <a:gs pos="100000">
              <a:srgbClr val="EEF2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Задание 5</a:t>
            </a:r>
            <a:endParaRPr lang="ru-RU"/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</a:t>
            </a:r>
            <a:r>
              <a:rPr lang="ru-RU" altLang="ru-RU" sz="3600" b="1" smtClean="0"/>
              <a:t>Какие симптомы характерны для проявления у человека иммунодефицита? </a:t>
            </a:r>
          </a:p>
          <a:p>
            <a:pPr eaLnBrk="1" hangingPunct="1">
              <a:buFontTx/>
              <a:buNone/>
            </a:pPr>
            <a:r>
              <a:rPr lang="ru-RU" altLang="ru-RU" sz="3600" b="1" smtClean="0"/>
              <a:t>   </a:t>
            </a:r>
            <a:r>
              <a:rPr lang="ru-RU" altLang="ru-RU" sz="3600" b="1" smtClean="0">
                <a:hlinkClick r:id="rId3" action="ppaction://hlinksldjump"/>
              </a:rPr>
              <a:t>A — увеличение лимфатических узлов</a:t>
            </a:r>
            <a:br>
              <a:rPr lang="ru-RU" altLang="ru-RU" sz="3600" b="1" smtClean="0">
                <a:hlinkClick r:id="rId3" action="ppaction://hlinksldjump"/>
              </a:rPr>
            </a:br>
            <a:r>
              <a:rPr lang="ru-RU" altLang="ru-RU" sz="3600" b="1" smtClean="0">
                <a:hlinkClick r:id="rId4" action="ppaction://hlinksldjump"/>
              </a:rPr>
              <a:t>Б — появление сыпи</a:t>
            </a:r>
            <a:br>
              <a:rPr lang="ru-RU" altLang="ru-RU" sz="3600" b="1" smtClean="0">
                <a:hlinkClick r:id="rId4" action="ppaction://hlinksldjump"/>
              </a:rPr>
            </a:br>
            <a:r>
              <a:rPr lang="ru-RU" altLang="ru-RU" sz="3600" b="1" smtClean="0">
                <a:hlinkClick r:id="rId4" action="ppaction://hlinksldjump"/>
              </a:rPr>
              <a:t>В — ухудшение настроения </a:t>
            </a:r>
            <a:endParaRPr lang="ru-RU" altLang="ru-RU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69000">
              <a:srgbClr val="FDF69C"/>
            </a:gs>
            <a:gs pos="100000">
              <a:srgbClr val="EEF2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Задание 6</a:t>
            </a:r>
            <a:endParaRPr lang="ru-RU"/>
          </a:p>
        </p:txBody>
      </p:sp>
      <p:sp>
        <p:nvSpPr>
          <p:cNvPr id="778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smtClean="0"/>
              <a:t>Какие меры способствуют профилактике  заболевания СПИДом? </a:t>
            </a:r>
          </a:p>
          <a:p>
            <a:pPr eaLnBrk="1" hangingPunct="1">
              <a:buFontTx/>
              <a:buNone/>
            </a:pPr>
            <a:r>
              <a:rPr lang="ru-RU" altLang="ru-RU" sz="3600" b="1" smtClean="0"/>
              <a:t>   </a:t>
            </a:r>
            <a:r>
              <a:rPr lang="ru-RU" altLang="ru-RU" sz="3600" b="1" smtClean="0">
                <a:hlinkClick r:id="rId3" action="ppaction://hlinksldjump"/>
              </a:rPr>
              <a:t>А — соблюдение правил гигиены</a:t>
            </a:r>
            <a:br>
              <a:rPr lang="ru-RU" altLang="ru-RU" sz="3600" b="1" smtClean="0">
                <a:hlinkClick r:id="rId3" action="ppaction://hlinksldjump"/>
              </a:rPr>
            </a:br>
            <a:r>
              <a:rPr lang="ru-RU" altLang="ru-RU" sz="3600" b="1" smtClean="0">
                <a:hlinkClick r:id="rId4" action="ppaction://hlinksldjump"/>
              </a:rPr>
              <a:t>Б — использование одноразовых шприцев</a:t>
            </a:r>
            <a:br>
              <a:rPr lang="ru-RU" altLang="ru-RU" sz="3600" b="1" smtClean="0">
                <a:hlinkClick r:id="rId4" action="ppaction://hlinksldjump"/>
              </a:rPr>
            </a:br>
            <a:r>
              <a:rPr lang="ru-RU" altLang="ru-RU" sz="3600" b="1" smtClean="0">
                <a:hlinkClick r:id="rId3" action="ppaction://hlinksldjump"/>
              </a:rPr>
              <a:t>В — рациональное питание </a:t>
            </a:r>
            <a:endParaRPr lang="ru-RU" altLang="ru-RU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69000">
              <a:srgbClr val="FDF69C"/>
            </a:gs>
            <a:gs pos="100000">
              <a:srgbClr val="EEF2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Задание 7</a:t>
            </a:r>
            <a:endParaRPr lang="ru-RU"/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smtClean="0"/>
              <a:t>Какие болезни могут сопутствовать СПИДу? </a:t>
            </a:r>
          </a:p>
          <a:p>
            <a:pPr eaLnBrk="1" hangingPunct="1">
              <a:buFontTx/>
              <a:buNone/>
            </a:pPr>
            <a:r>
              <a:rPr lang="ru-RU" altLang="ru-RU" sz="3600" b="1" smtClean="0"/>
              <a:t>   </a:t>
            </a:r>
            <a:r>
              <a:rPr lang="ru-RU" altLang="ru-RU" sz="3600" b="1" smtClean="0">
                <a:solidFill>
                  <a:schemeClr val="accent2"/>
                </a:solidFill>
                <a:hlinkClick r:id="rId3" action="ppaction://hlinksldjump"/>
              </a:rPr>
              <a:t>А — </a:t>
            </a:r>
            <a:r>
              <a:rPr lang="ru-RU" altLang="ru-RU" sz="3600" b="1" u="sng" smtClean="0">
                <a:solidFill>
                  <a:schemeClr val="accent2"/>
                </a:solidFill>
                <a:hlinkClick r:id="rId3" action="ppaction://hlinksldjump"/>
              </a:rPr>
              <a:t>цирроз печени</a:t>
            </a:r>
            <a:r>
              <a:rPr lang="ru-RU" altLang="ru-RU" sz="3600" b="1" u="sng" smtClean="0">
                <a:hlinkClick r:id="rId3" action="ppaction://hlinksldjump"/>
              </a:rPr>
              <a:t/>
            </a:r>
            <a:br>
              <a:rPr lang="ru-RU" altLang="ru-RU" sz="3600" b="1" u="sng" smtClean="0">
                <a:hlinkClick r:id="rId3" action="ppaction://hlinksldjump"/>
              </a:rPr>
            </a:br>
            <a:r>
              <a:rPr lang="ru-RU" altLang="ru-RU" sz="3600" b="1" smtClean="0">
                <a:hlinkClick r:id="rId4" action="ppaction://hlinksldjump"/>
              </a:rPr>
              <a:t>Б — менингит </a:t>
            </a:r>
            <a:br>
              <a:rPr lang="ru-RU" altLang="ru-RU" sz="3600" b="1" smtClean="0">
                <a:hlinkClick r:id="rId4" action="ppaction://hlinksldjump"/>
              </a:rPr>
            </a:br>
            <a:r>
              <a:rPr lang="ru-RU" altLang="ru-RU" sz="3600" b="1" smtClean="0">
                <a:hlinkClick r:id="rId4" action="ppaction://hlinksldjump"/>
              </a:rPr>
              <a:t>В - гастрит </a:t>
            </a:r>
            <a:endParaRPr lang="ru-RU" altLang="ru-RU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>
                <a:solidFill>
                  <a:srgbClr val="FFFF66"/>
                </a:solidFill>
              </a:rPr>
              <a:t>ПОМНИТЕ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5292725" cy="5256213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Чтобы жить долгие годы и дожить до биологической старости важно </a:t>
            </a:r>
            <a:r>
              <a:rPr lang="ru-RU" altLang="ru-RU" sz="2800" smtClean="0">
                <a:solidFill>
                  <a:srgbClr val="FFFF66"/>
                </a:solidFill>
              </a:rPr>
              <a:t>заботиться о своем здоровье</a:t>
            </a:r>
            <a:r>
              <a:rPr lang="ru-RU" altLang="ru-RU" sz="2800" smtClean="0"/>
              <a:t>, </a:t>
            </a:r>
            <a:r>
              <a:rPr lang="ru-RU" altLang="ru-RU" sz="2800" smtClean="0">
                <a:solidFill>
                  <a:srgbClr val="FFFF66"/>
                </a:solidFill>
              </a:rPr>
              <a:t>при обнаружении болезни своевременно начать противовирусное лечение и приложить максимум усилий, чтобы не допустить развития вторичных заболеваний</a:t>
            </a:r>
            <a:r>
              <a:rPr lang="ru-RU" altLang="ru-RU" sz="280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800" smtClean="0"/>
          </a:p>
        </p:txBody>
      </p:sp>
      <p:pic>
        <p:nvPicPr>
          <p:cNvPr id="79876" name="Рисунок 5" descr="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68413"/>
            <a:ext cx="3563938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b="1" i="1" smtClean="0">
                <a:solidFill>
                  <a:srgbClr val="C00000"/>
                </a:solidFill>
              </a:rPr>
              <a:t>Берегите  себя!</a:t>
            </a:r>
            <a:endParaRPr lang="ru-RU" sz="7200" b="1" i="1">
              <a:solidFill>
                <a:srgbClr val="C00000"/>
              </a:solidFill>
            </a:endParaRPr>
          </a:p>
        </p:txBody>
      </p:sp>
      <p:pic>
        <p:nvPicPr>
          <p:cNvPr id="4" name="Picture 5" descr="733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524000"/>
            <a:ext cx="5761038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46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700" smtClean="0"/>
              <a:t>В </a:t>
            </a:r>
            <a:r>
              <a:rPr lang="ru-RU" altLang="ru-RU" sz="3700" b="1" smtClean="0">
                <a:solidFill>
                  <a:srgbClr val="FFFF66"/>
                </a:solidFill>
              </a:rPr>
              <a:t>1982 </a:t>
            </a:r>
            <a:r>
              <a:rPr lang="ru-RU" altLang="ru-RU" sz="3700" smtClean="0"/>
              <a:t>г. центры по контролю заболеваний ввели в реестр болезней новое заболевание - </a:t>
            </a:r>
            <a:r>
              <a:rPr lang="ru-RU" altLang="ru-RU" sz="3900" b="1" smtClean="0">
                <a:solidFill>
                  <a:srgbClr val="FFFF66"/>
                </a:solidFill>
              </a:rPr>
              <a:t>СПИД;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700" b="1" smtClean="0">
                <a:solidFill>
                  <a:srgbClr val="FFFF66"/>
                </a:solidFill>
              </a:rPr>
              <a:t>1983 г</a:t>
            </a:r>
            <a:r>
              <a:rPr lang="ru-RU" altLang="ru-RU" sz="3700" smtClean="0"/>
              <a:t>. – появились первые сведения о возбудителе болезни;</a:t>
            </a:r>
          </a:p>
        </p:txBody>
      </p:sp>
      <p:pic>
        <p:nvPicPr>
          <p:cNvPr id="46089" name="Picture 9" descr="1286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933825"/>
            <a:ext cx="396081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835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700" b="1" smtClean="0">
                <a:solidFill>
                  <a:srgbClr val="FFFF66"/>
                </a:solidFill>
              </a:rPr>
              <a:t>1984 </a:t>
            </a:r>
            <a:r>
              <a:rPr lang="ru-RU" altLang="ru-RU" sz="3700" smtClean="0"/>
              <a:t>г. - возбудитель выделен в чистой культуре, созданы тест-системы для его обнаружения;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40963" name="Picture 4" descr="1322703001_kadr-spid-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16113"/>
            <a:ext cx="599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30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700" b="1" smtClean="0">
                <a:solidFill>
                  <a:srgbClr val="FFFF66"/>
                </a:solidFill>
              </a:rPr>
              <a:t>1987</a:t>
            </a:r>
            <a:r>
              <a:rPr lang="ru-RU" altLang="ru-RU" sz="3700" smtClean="0"/>
              <a:t> г. – в Советском Союзе официально объявлено о первом случае заболевания</a:t>
            </a:r>
            <a:r>
              <a:rPr lang="ru-RU" altLang="ru-RU" sz="3600" smtClean="0">
                <a:latin typeface="Arial" charset="0"/>
              </a:rPr>
              <a:t> </a:t>
            </a:r>
            <a:r>
              <a:rPr lang="ru-RU" altLang="ru-RU" sz="3700" b="1" smtClean="0">
                <a:solidFill>
                  <a:srgbClr val="FFFF66"/>
                </a:solidFill>
              </a:rPr>
              <a:t>СПИД</a:t>
            </a:r>
            <a:r>
              <a:rPr lang="ru-RU" altLang="ru-RU" sz="3700" smtClean="0"/>
              <a:t>ом мужчины, ранее работавшего переводчиком в одной из стран Африки (умер в 1992 г.);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41987" name="Picture 16" descr="fdq-apocdbz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149725"/>
            <a:ext cx="324008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Как реагирует иммунная система на проникновение ВИЧ в клетку?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430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3313" y="1571625"/>
            <a:ext cx="4714875" cy="5000625"/>
          </a:xfrm>
        </p:spPr>
      </p:pic>
      <p:pic>
        <p:nvPicPr>
          <p:cNvPr id="43012" name="i-main-pic" descr="Картинка 144 из 217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928938"/>
            <a:ext cx="328612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792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действует ВИЧ</a:t>
            </a:r>
            <a:endParaRPr lang="ru-RU" sz="44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5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73113"/>
            <a:ext cx="7305675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ркет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300</TotalTime>
  <Words>1358</Words>
  <Application>Microsoft Office PowerPoint</Application>
  <PresentationFormat>Экран (4:3)</PresentationFormat>
  <Paragraphs>203</Paragraphs>
  <Slides>45</Slides>
  <Notes>21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Бумажная</vt:lpstr>
      <vt:lpstr>Паркет</vt:lpstr>
      <vt:lpstr>Базовая</vt:lpstr>
      <vt:lpstr>Трек</vt:lpstr>
      <vt:lpstr>Главная</vt:lpstr>
      <vt:lpstr>Аптека</vt:lpstr>
      <vt:lpstr>«Что ты должен знать о СПИДе»</vt:lpstr>
      <vt:lpstr>Всемирный день борьбы со СПИДом</vt:lpstr>
      <vt:lpstr>Что такое СПИД?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реагирует иммунная система на проникновение ВИЧ в клетку?</vt:lpstr>
      <vt:lpstr>Как действует ВИЧ</vt:lpstr>
      <vt:lpstr>Синдром  - совокупность ряда признаков и симптомов,указывающих на наличие определенной болезни или состояния. Приобретенного - заболевание  приобретается в течение  жизни. Иммунного -  недостаточная активность иммунной системы,ее расстройство,ослабление,угасание защитных,иммунных сил организма в противостоянии возбудителям болезни. Дефицита - отсутствие ответной реакции со стороны иммунной системы на появление патогенных микроорганизмов.</vt:lpstr>
      <vt:lpstr>Существует ли единая теория о происхождении ВИЧ?</vt:lpstr>
      <vt:lpstr>1-я гипотеза:</vt:lpstr>
      <vt:lpstr>2-я гипотеза:</vt:lpstr>
      <vt:lpstr>Каковы признаки (симптомы) СПИДа?</vt:lpstr>
      <vt:lpstr>Основные симптомы:</vt:lpstr>
      <vt:lpstr>Как выглядит эта болезнь?</vt:lpstr>
      <vt:lpstr>Если бы ты узнал, что твой друг болен СПИДом, как бы ты  стал к нему относиться?</vt:lpstr>
      <vt:lpstr>Если бы ты узнал, что твой учитель  болен СПИДом, что бы ты хотел у него спросить?</vt:lpstr>
      <vt:lpstr>Как передается вирус СПИДа?</vt:lpstr>
      <vt:lpstr>Может ли передаваться вирус другими путями?</vt:lpstr>
      <vt:lpstr>Можно ли заразиться от животных?</vt:lpstr>
      <vt:lpstr>Чаще всего заражаются наркоманы, проститутки, подростки</vt:lpstr>
      <vt:lpstr>Презентация PowerPoint</vt:lpstr>
      <vt:lpstr>«Когда он  узнал , что  инфицирован, то ни  в  чем не раскаивался . Он понимал ,что  конец  близится , но выглядел невообразимо  храбро . Работа помогала ему сохранять мужество».</vt:lpstr>
      <vt:lpstr>Презентация PowerPoint</vt:lpstr>
      <vt:lpstr>...Именно она научила мир слушать этническую музыку . Она была звездой с мировым именем . Она просто была очень красивой женщиной…</vt:lpstr>
      <vt:lpstr>«Классик современной фантастики узнал о   том, что  он инфицирован ВИЧ только через шесть лет после  заражения. он принял решение не сообщать о болезни и не вызывать паники среди поклонников».</vt:lpstr>
      <vt:lpstr>1 декабря - Всемирный день профилактики СПИДа.</vt:lpstr>
      <vt:lpstr>19 мая - день памяти людей, умерших от СПИДа </vt:lpstr>
      <vt:lpstr> Многие люди считают, что они полностью застрахованы от заражения СПИДом, т.к. пути его распространения хорошо известны.    Однако для такой уверенности пока нет оснований. </vt:lpstr>
      <vt:lpstr>     По данным ВОЗ</vt:lpstr>
      <vt:lpstr>Презентация PowerPoint</vt:lpstr>
      <vt:lpstr>Как узнать болен ли ты СПИДом?</vt:lpstr>
      <vt:lpstr>Можно ли вылечиться от СПИДа?</vt:lpstr>
      <vt:lpstr>  Как предохранить себя от заражения ВИЧ – инфекцией?</vt:lpstr>
      <vt:lpstr>«СПИД – смертельная угроза человечеству!»</vt:lpstr>
      <vt:lpstr>Задание 1</vt:lpstr>
      <vt:lpstr>Задание 2</vt:lpstr>
      <vt:lpstr>Задание 3</vt:lpstr>
      <vt:lpstr>Задание 4</vt:lpstr>
      <vt:lpstr>Задание 5</vt:lpstr>
      <vt:lpstr>Задание 6</vt:lpstr>
      <vt:lpstr>Задание 7</vt:lpstr>
      <vt:lpstr>ПОМНИТЕ</vt:lpstr>
      <vt:lpstr>Берегите  себя!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СПИД?</dc:title>
  <dc:creator>USER</dc:creator>
  <cp:lastModifiedBy>Пользователь Windows</cp:lastModifiedBy>
  <cp:revision>30</cp:revision>
  <dcterms:created xsi:type="dcterms:W3CDTF">2009-11-26T09:35:35Z</dcterms:created>
  <dcterms:modified xsi:type="dcterms:W3CDTF">2020-12-01T10:00:38Z</dcterms:modified>
</cp:coreProperties>
</file>