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9" r:id="rId1"/>
  </p:sldMasterIdLst>
  <p:notesMasterIdLst>
    <p:notesMasterId r:id="rId17"/>
  </p:notesMasterIdLst>
  <p:sldIdLst>
    <p:sldId id="256" r:id="rId2"/>
    <p:sldId id="264" r:id="rId3"/>
    <p:sldId id="257" r:id="rId4"/>
    <p:sldId id="266" r:id="rId5"/>
    <p:sldId id="269" r:id="rId6"/>
    <p:sldId id="267" r:id="rId7"/>
    <p:sldId id="258" r:id="rId8"/>
    <p:sldId id="261" r:id="rId9"/>
    <p:sldId id="262" r:id="rId10"/>
    <p:sldId id="265" r:id="rId11"/>
    <p:sldId id="268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46B02-6739-4A15-BC7F-5E355AA4B2E8}" type="doc">
      <dgm:prSet loTypeId="urn:microsoft.com/office/officeart/2005/8/layout/vList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D2FACF7-ED05-49BB-9C00-920329AF0EB6}">
      <dgm:prSet/>
      <dgm:spPr/>
      <dgm:t>
        <a:bodyPr/>
        <a:lstStyle/>
        <a:p>
          <a:pPr rtl="0"/>
          <a:r>
            <a:rPr lang="ru-RU" b="1" dirty="0" err="1" smtClean="0"/>
            <a:t>Сформированность</a:t>
          </a:r>
          <a:r>
            <a:rPr lang="ru-RU" b="1" dirty="0" smtClean="0"/>
            <a:t> понятий «притча» и «ангел» из 2-3 определений.</a:t>
          </a:r>
          <a:endParaRPr lang="ru-RU" dirty="0"/>
        </a:p>
      </dgm:t>
    </dgm:pt>
    <dgm:pt modelId="{FA2275F7-1AD5-44DE-B943-A759E2D91223}" type="parTrans" cxnId="{33041DA5-5875-419C-80BC-3A85315B2422}">
      <dgm:prSet/>
      <dgm:spPr/>
      <dgm:t>
        <a:bodyPr/>
        <a:lstStyle/>
        <a:p>
          <a:endParaRPr lang="ru-RU"/>
        </a:p>
      </dgm:t>
    </dgm:pt>
    <dgm:pt modelId="{0D49F8E0-0B98-421F-8174-BF28AC28DF5D}" type="sibTrans" cxnId="{33041DA5-5875-419C-80BC-3A85315B2422}">
      <dgm:prSet/>
      <dgm:spPr/>
      <dgm:t>
        <a:bodyPr/>
        <a:lstStyle/>
        <a:p>
          <a:endParaRPr lang="ru-RU"/>
        </a:p>
      </dgm:t>
    </dgm:pt>
    <dgm:pt modelId="{7F3D2B93-6F08-4ACF-A7B0-07F1DBB71642}">
      <dgm:prSet/>
      <dgm:spPr/>
      <dgm:t>
        <a:bodyPr/>
        <a:lstStyle/>
        <a:p>
          <a:pPr rtl="0"/>
          <a:r>
            <a:rPr lang="ru-RU" b="1" smtClean="0"/>
            <a:t>Перечень духовно-нравственных ценностей в притче.</a:t>
          </a:r>
          <a:endParaRPr lang="ru-RU"/>
        </a:p>
      </dgm:t>
    </dgm:pt>
    <dgm:pt modelId="{11C7D900-C416-46A8-98BF-AA2B0D89A47E}" type="parTrans" cxnId="{4BB5CD62-B884-44C7-9978-BEBCFDB9ECF3}">
      <dgm:prSet/>
      <dgm:spPr/>
      <dgm:t>
        <a:bodyPr/>
        <a:lstStyle/>
        <a:p>
          <a:endParaRPr lang="ru-RU"/>
        </a:p>
      </dgm:t>
    </dgm:pt>
    <dgm:pt modelId="{32E3E7FF-0EF9-43A0-8415-5402D2762EFF}" type="sibTrans" cxnId="{4BB5CD62-B884-44C7-9978-BEBCFDB9ECF3}">
      <dgm:prSet/>
      <dgm:spPr/>
      <dgm:t>
        <a:bodyPr/>
        <a:lstStyle/>
        <a:p>
          <a:endParaRPr lang="ru-RU"/>
        </a:p>
      </dgm:t>
    </dgm:pt>
    <dgm:pt modelId="{65E92DE9-7EF1-4C7B-AA7C-1A83EB8F3F41}">
      <dgm:prSet/>
      <dgm:spPr/>
      <dgm:t>
        <a:bodyPr/>
        <a:lstStyle/>
        <a:p>
          <a:pPr rtl="0"/>
          <a:r>
            <a:rPr lang="ru-RU" b="1" smtClean="0"/>
            <a:t>Выполнение рисунка «Крылья моей души».</a:t>
          </a:r>
          <a:endParaRPr lang="ru-RU"/>
        </a:p>
      </dgm:t>
    </dgm:pt>
    <dgm:pt modelId="{F5B61CE1-3FC4-478B-B505-BA1543B550D0}" type="parTrans" cxnId="{F3BFB3DC-F71D-4D85-8793-74706AC5BC6B}">
      <dgm:prSet/>
      <dgm:spPr/>
      <dgm:t>
        <a:bodyPr/>
        <a:lstStyle/>
        <a:p>
          <a:endParaRPr lang="ru-RU"/>
        </a:p>
      </dgm:t>
    </dgm:pt>
    <dgm:pt modelId="{6FDF6745-C4B3-4B07-81CA-85F75DCF9549}" type="sibTrans" cxnId="{F3BFB3DC-F71D-4D85-8793-74706AC5BC6B}">
      <dgm:prSet/>
      <dgm:spPr/>
      <dgm:t>
        <a:bodyPr/>
        <a:lstStyle/>
        <a:p>
          <a:endParaRPr lang="ru-RU"/>
        </a:p>
      </dgm:t>
    </dgm:pt>
    <dgm:pt modelId="{FCFE2D07-AA22-40CC-92BF-AE98F33A6861}">
      <dgm:prSet/>
      <dgm:spPr/>
      <dgm:t>
        <a:bodyPr/>
        <a:lstStyle/>
        <a:p>
          <a:pPr rtl="0"/>
          <a:r>
            <a:rPr lang="ru-RU" b="1" smtClean="0"/>
            <a:t>Составление сказки «Полёт на крыльях своей души».</a:t>
          </a:r>
          <a:endParaRPr lang="ru-RU"/>
        </a:p>
      </dgm:t>
    </dgm:pt>
    <dgm:pt modelId="{27BE072E-89A3-45AA-9D4B-7A3BBC8EE2CD}" type="parTrans" cxnId="{2BDD5CD4-C237-4D93-B614-A756AAAEA937}">
      <dgm:prSet/>
      <dgm:spPr/>
      <dgm:t>
        <a:bodyPr/>
        <a:lstStyle/>
        <a:p>
          <a:endParaRPr lang="ru-RU"/>
        </a:p>
      </dgm:t>
    </dgm:pt>
    <dgm:pt modelId="{4B3D1CC1-70B1-4E67-96DC-FED1666D0660}" type="sibTrans" cxnId="{2BDD5CD4-C237-4D93-B614-A756AAAEA937}">
      <dgm:prSet/>
      <dgm:spPr/>
      <dgm:t>
        <a:bodyPr/>
        <a:lstStyle/>
        <a:p>
          <a:endParaRPr lang="ru-RU"/>
        </a:p>
      </dgm:t>
    </dgm:pt>
    <dgm:pt modelId="{B4119375-5890-4822-9C74-5D74C59B12A2}">
      <dgm:prSet/>
      <dgm:spPr/>
      <dgm:t>
        <a:bodyPr/>
        <a:lstStyle/>
        <a:p>
          <a:pPr rtl="0"/>
          <a:r>
            <a:rPr lang="ru-RU" b="1" smtClean="0"/>
            <a:t>Отзыв ученика об уроке.</a:t>
          </a:r>
          <a:endParaRPr lang="ru-RU"/>
        </a:p>
      </dgm:t>
    </dgm:pt>
    <dgm:pt modelId="{99D409D5-E019-4AFB-9A65-983CF1F114D5}" type="parTrans" cxnId="{8DD52E51-1B85-4711-A1C6-E644A1111295}">
      <dgm:prSet/>
      <dgm:spPr/>
      <dgm:t>
        <a:bodyPr/>
        <a:lstStyle/>
        <a:p>
          <a:endParaRPr lang="ru-RU"/>
        </a:p>
      </dgm:t>
    </dgm:pt>
    <dgm:pt modelId="{B4E74925-20D1-4FAC-81A7-1BCC9D820991}" type="sibTrans" cxnId="{8DD52E51-1B85-4711-A1C6-E644A1111295}">
      <dgm:prSet/>
      <dgm:spPr/>
      <dgm:t>
        <a:bodyPr/>
        <a:lstStyle/>
        <a:p>
          <a:endParaRPr lang="ru-RU"/>
        </a:p>
      </dgm:t>
    </dgm:pt>
    <dgm:pt modelId="{F01D1D32-CB62-490B-AD86-E57DB8352FBB}" type="pres">
      <dgm:prSet presAssocID="{8E746B02-6739-4A15-BC7F-5E355AA4B2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C8A439-3F25-4484-B5C6-44F8BA8A372D}" type="pres">
      <dgm:prSet presAssocID="{4D2FACF7-ED05-49BB-9C00-920329AF0EB6}" presName="composite" presStyleCnt="0"/>
      <dgm:spPr/>
    </dgm:pt>
    <dgm:pt modelId="{5EA7E083-2D1A-4C3D-901E-07D3D5643DB6}" type="pres">
      <dgm:prSet presAssocID="{4D2FACF7-ED05-49BB-9C00-920329AF0EB6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D91B1985-4397-4480-B9ED-ED71258E38BF}" type="pres">
      <dgm:prSet presAssocID="{4D2FACF7-ED05-49BB-9C00-920329AF0EB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80D71-E751-4803-BF8A-65A9B273116F}" type="pres">
      <dgm:prSet presAssocID="{0D49F8E0-0B98-421F-8174-BF28AC28DF5D}" presName="spacing" presStyleCnt="0"/>
      <dgm:spPr/>
    </dgm:pt>
    <dgm:pt modelId="{44E44826-A5A3-4725-8D34-1B10C67D6BE7}" type="pres">
      <dgm:prSet presAssocID="{7F3D2B93-6F08-4ACF-A7B0-07F1DBB71642}" presName="composite" presStyleCnt="0"/>
      <dgm:spPr/>
    </dgm:pt>
    <dgm:pt modelId="{9418F2A6-F10D-44CE-80CD-261286360477}" type="pres">
      <dgm:prSet presAssocID="{7F3D2B93-6F08-4ACF-A7B0-07F1DBB71642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3366B751-5F57-4BF8-9AB9-D4094E480497}" type="pres">
      <dgm:prSet presAssocID="{7F3D2B93-6F08-4ACF-A7B0-07F1DBB7164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5C7B3-8497-42ED-B94D-BAC71DC69AF9}" type="pres">
      <dgm:prSet presAssocID="{32E3E7FF-0EF9-43A0-8415-5402D2762EFF}" presName="spacing" presStyleCnt="0"/>
      <dgm:spPr/>
    </dgm:pt>
    <dgm:pt modelId="{E180C0A9-DEBD-4D4B-9FAC-7E9082772964}" type="pres">
      <dgm:prSet presAssocID="{65E92DE9-7EF1-4C7B-AA7C-1A83EB8F3F41}" presName="composite" presStyleCnt="0"/>
      <dgm:spPr/>
    </dgm:pt>
    <dgm:pt modelId="{C863C684-C1B7-414E-A8B6-A627A44E08FD}" type="pres">
      <dgm:prSet presAssocID="{65E92DE9-7EF1-4C7B-AA7C-1A83EB8F3F41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3D922921-EDE4-45E0-8861-EA9CC3B599B1}" type="pres">
      <dgm:prSet presAssocID="{65E92DE9-7EF1-4C7B-AA7C-1A83EB8F3F4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F4C27-C230-45B6-8D70-3FF051BE0415}" type="pres">
      <dgm:prSet presAssocID="{6FDF6745-C4B3-4B07-81CA-85F75DCF9549}" presName="spacing" presStyleCnt="0"/>
      <dgm:spPr/>
    </dgm:pt>
    <dgm:pt modelId="{A35645D4-5BE1-4613-A405-F8CAE58B5C55}" type="pres">
      <dgm:prSet presAssocID="{FCFE2D07-AA22-40CC-92BF-AE98F33A6861}" presName="composite" presStyleCnt="0"/>
      <dgm:spPr/>
    </dgm:pt>
    <dgm:pt modelId="{D57A0DCA-DB8E-4E9E-90D9-4A5B6F53DD09}" type="pres">
      <dgm:prSet presAssocID="{FCFE2D07-AA22-40CC-92BF-AE98F33A6861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7812ECEF-926C-4CA7-BB36-875A40374AE4}" type="pres">
      <dgm:prSet presAssocID="{FCFE2D07-AA22-40CC-92BF-AE98F33A6861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8D7DF-1F12-4A7C-B9F9-DD58AD611F5F}" type="pres">
      <dgm:prSet presAssocID="{4B3D1CC1-70B1-4E67-96DC-FED1666D0660}" presName="spacing" presStyleCnt="0"/>
      <dgm:spPr/>
    </dgm:pt>
    <dgm:pt modelId="{DAA7BB60-F5F2-4722-A94F-08D1F778D5D7}" type="pres">
      <dgm:prSet presAssocID="{B4119375-5890-4822-9C74-5D74C59B12A2}" presName="composite" presStyleCnt="0"/>
      <dgm:spPr/>
    </dgm:pt>
    <dgm:pt modelId="{9A8F3CC6-ED22-460D-A701-0A4BA10C8AFD}" type="pres">
      <dgm:prSet presAssocID="{B4119375-5890-4822-9C74-5D74C59B12A2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11D36D86-CEA5-4E3F-9515-4E595E516630}" type="pres">
      <dgm:prSet presAssocID="{B4119375-5890-4822-9C74-5D74C59B12A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088AC9-A27E-4C09-B533-39896EB63F6B}" type="presOf" srcId="{FCFE2D07-AA22-40CC-92BF-AE98F33A6861}" destId="{7812ECEF-926C-4CA7-BB36-875A40374AE4}" srcOrd="0" destOrd="0" presId="urn:microsoft.com/office/officeart/2005/8/layout/vList3"/>
    <dgm:cxn modelId="{2BDD5CD4-C237-4D93-B614-A756AAAEA937}" srcId="{8E746B02-6739-4A15-BC7F-5E355AA4B2E8}" destId="{FCFE2D07-AA22-40CC-92BF-AE98F33A6861}" srcOrd="3" destOrd="0" parTransId="{27BE072E-89A3-45AA-9D4B-7A3BBC8EE2CD}" sibTransId="{4B3D1CC1-70B1-4E67-96DC-FED1666D0660}"/>
    <dgm:cxn modelId="{9CD301A0-78C5-45F3-B179-DEBFD5F59554}" type="presOf" srcId="{65E92DE9-7EF1-4C7B-AA7C-1A83EB8F3F41}" destId="{3D922921-EDE4-45E0-8861-EA9CC3B599B1}" srcOrd="0" destOrd="0" presId="urn:microsoft.com/office/officeart/2005/8/layout/vList3"/>
    <dgm:cxn modelId="{8DD52E51-1B85-4711-A1C6-E644A1111295}" srcId="{8E746B02-6739-4A15-BC7F-5E355AA4B2E8}" destId="{B4119375-5890-4822-9C74-5D74C59B12A2}" srcOrd="4" destOrd="0" parTransId="{99D409D5-E019-4AFB-9A65-983CF1F114D5}" sibTransId="{B4E74925-20D1-4FAC-81A7-1BCC9D820991}"/>
    <dgm:cxn modelId="{F3BFB3DC-F71D-4D85-8793-74706AC5BC6B}" srcId="{8E746B02-6739-4A15-BC7F-5E355AA4B2E8}" destId="{65E92DE9-7EF1-4C7B-AA7C-1A83EB8F3F41}" srcOrd="2" destOrd="0" parTransId="{F5B61CE1-3FC4-478B-B505-BA1543B550D0}" sibTransId="{6FDF6745-C4B3-4B07-81CA-85F75DCF9549}"/>
    <dgm:cxn modelId="{33041DA5-5875-419C-80BC-3A85315B2422}" srcId="{8E746B02-6739-4A15-BC7F-5E355AA4B2E8}" destId="{4D2FACF7-ED05-49BB-9C00-920329AF0EB6}" srcOrd="0" destOrd="0" parTransId="{FA2275F7-1AD5-44DE-B943-A759E2D91223}" sibTransId="{0D49F8E0-0B98-421F-8174-BF28AC28DF5D}"/>
    <dgm:cxn modelId="{65AB09CB-BC53-4BC2-8BC6-08072EAAEF23}" type="presOf" srcId="{7F3D2B93-6F08-4ACF-A7B0-07F1DBB71642}" destId="{3366B751-5F57-4BF8-9AB9-D4094E480497}" srcOrd="0" destOrd="0" presId="urn:microsoft.com/office/officeart/2005/8/layout/vList3"/>
    <dgm:cxn modelId="{4C5371E1-6F69-4225-8D78-5073F02E269D}" type="presOf" srcId="{4D2FACF7-ED05-49BB-9C00-920329AF0EB6}" destId="{D91B1985-4397-4480-B9ED-ED71258E38BF}" srcOrd="0" destOrd="0" presId="urn:microsoft.com/office/officeart/2005/8/layout/vList3"/>
    <dgm:cxn modelId="{F83A21A8-6A6E-4698-88F9-DAE1D5FED654}" type="presOf" srcId="{B4119375-5890-4822-9C74-5D74C59B12A2}" destId="{11D36D86-CEA5-4E3F-9515-4E595E516630}" srcOrd="0" destOrd="0" presId="urn:microsoft.com/office/officeart/2005/8/layout/vList3"/>
    <dgm:cxn modelId="{4BB5CD62-B884-44C7-9978-BEBCFDB9ECF3}" srcId="{8E746B02-6739-4A15-BC7F-5E355AA4B2E8}" destId="{7F3D2B93-6F08-4ACF-A7B0-07F1DBB71642}" srcOrd="1" destOrd="0" parTransId="{11C7D900-C416-46A8-98BF-AA2B0D89A47E}" sibTransId="{32E3E7FF-0EF9-43A0-8415-5402D2762EFF}"/>
    <dgm:cxn modelId="{F290F4A7-2D20-4E0A-BD45-8F431296EDAF}" type="presOf" srcId="{8E746B02-6739-4A15-BC7F-5E355AA4B2E8}" destId="{F01D1D32-CB62-490B-AD86-E57DB8352FBB}" srcOrd="0" destOrd="0" presId="urn:microsoft.com/office/officeart/2005/8/layout/vList3"/>
    <dgm:cxn modelId="{22C7057C-EEFE-4A87-99CD-41694837078C}" type="presParOf" srcId="{F01D1D32-CB62-490B-AD86-E57DB8352FBB}" destId="{D3C8A439-3F25-4484-B5C6-44F8BA8A372D}" srcOrd="0" destOrd="0" presId="urn:microsoft.com/office/officeart/2005/8/layout/vList3"/>
    <dgm:cxn modelId="{A498978B-CC71-474E-837C-C6EE8866F618}" type="presParOf" srcId="{D3C8A439-3F25-4484-B5C6-44F8BA8A372D}" destId="{5EA7E083-2D1A-4C3D-901E-07D3D5643DB6}" srcOrd="0" destOrd="0" presId="urn:microsoft.com/office/officeart/2005/8/layout/vList3"/>
    <dgm:cxn modelId="{7F324FBE-9185-417B-B5E4-6F92F84B732E}" type="presParOf" srcId="{D3C8A439-3F25-4484-B5C6-44F8BA8A372D}" destId="{D91B1985-4397-4480-B9ED-ED71258E38BF}" srcOrd="1" destOrd="0" presId="urn:microsoft.com/office/officeart/2005/8/layout/vList3"/>
    <dgm:cxn modelId="{A74E7AD0-821F-4240-A475-187DAF06A828}" type="presParOf" srcId="{F01D1D32-CB62-490B-AD86-E57DB8352FBB}" destId="{B6E80D71-E751-4803-BF8A-65A9B273116F}" srcOrd="1" destOrd="0" presId="urn:microsoft.com/office/officeart/2005/8/layout/vList3"/>
    <dgm:cxn modelId="{E79E87FE-CE02-4A67-AA96-C3D1CA9444AA}" type="presParOf" srcId="{F01D1D32-CB62-490B-AD86-E57DB8352FBB}" destId="{44E44826-A5A3-4725-8D34-1B10C67D6BE7}" srcOrd="2" destOrd="0" presId="urn:microsoft.com/office/officeart/2005/8/layout/vList3"/>
    <dgm:cxn modelId="{AB71C549-DF0C-4A3A-B4F8-CF310363043F}" type="presParOf" srcId="{44E44826-A5A3-4725-8D34-1B10C67D6BE7}" destId="{9418F2A6-F10D-44CE-80CD-261286360477}" srcOrd="0" destOrd="0" presId="urn:microsoft.com/office/officeart/2005/8/layout/vList3"/>
    <dgm:cxn modelId="{C9EDA2CB-6336-4518-97D0-2B72C4066798}" type="presParOf" srcId="{44E44826-A5A3-4725-8D34-1B10C67D6BE7}" destId="{3366B751-5F57-4BF8-9AB9-D4094E480497}" srcOrd="1" destOrd="0" presId="urn:microsoft.com/office/officeart/2005/8/layout/vList3"/>
    <dgm:cxn modelId="{5B30E981-58B2-42D2-9C4E-C30E8C483018}" type="presParOf" srcId="{F01D1D32-CB62-490B-AD86-E57DB8352FBB}" destId="{3AF5C7B3-8497-42ED-B94D-BAC71DC69AF9}" srcOrd="3" destOrd="0" presId="urn:microsoft.com/office/officeart/2005/8/layout/vList3"/>
    <dgm:cxn modelId="{2BF4FC79-C6BD-4BCC-A6F7-C7C5372490C5}" type="presParOf" srcId="{F01D1D32-CB62-490B-AD86-E57DB8352FBB}" destId="{E180C0A9-DEBD-4D4B-9FAC-7E9082772964}" srcOrd="4" destOrd="0" presId="urn:microsoft.com/office/officeart/2005/8/layout/vList3"/>
    <dgm:cxn modelId="{FA828275-3D56-4BD3-B080-7AC831FA9EB5}" type="presParOf" srcId="{E180C0A9-DEBD-4D4B-9FAC-7E9082772964}" destId="{C863C684-C1B7-414E-A8B6-A627A44E08FD}" srcOrd="0" destOrd="0" presId="urn:microsoft.com/office/officeart/2005/8/layout/vList3"/>
    <dgm:cxn modelId="{89892174-3266-4E92-8AEE-CB1A34E743E0}" type="presParOf" srcId="{E180C0A9-DEBD-4D4B-9FAC-7E9082772964}" destId="{3D922921-EDE4-45E0-8861-EA9CC3B599B1}" srcOrd="1" destOrd="0" presId="urn:microsoft.com/office/officeart/2005/8/layout/vList3"/>
    <dgm:cxn modelId="{FC263057-B142-42E6-A764-7BBC4CC1499F}" type="presParOf" srcId="{F01D1D32-CB62-490B-AD86-E57DB8352FBB}" destId="{E03F4C27-C230-45B6-8D70-3FF051BE0415}" srcOrd="5" destOrd="0" presId="urn:microsoft.com/office/officeart/2005/8/layout/vList3"/>
    <dgm:cxn modelId="{03CAD4FB-A024-4198-B779-04E79009BB0F}" type="presParOf" srcId="{F01D1D32-CB62-490B-AD86-E57DB8352FBB}" destId="{A35645D4-5BE1-4613-A405-F8CAE58B5C55}" srcOrd="6" destOrd="0" presId="urn:microsoft.com/office/officeart/2005/8/layout/vList3"/>
    <dgm:cxn modelId="{D1B5F352-F95B-49FA-BB3C-CE162D359B1B}" type="presParOf" srcId="{A35645D4-5BE1-4613-A405-F8CAE58B5C55}" destId="{D57A0DCA-DB8E-4E9E-90D9-4A5B6F53DD09}" srcOrd="0" destOrd="0" presId="urn:microsoft.com/office/officeart/2005/8/layout/vList3"/>
    <dgm:cxn modelId="{BCFF41FE-3A37-40DF-A3D4-FB32A21DB2F3}" type="presParOf" srcId="{A35645D4-5BE1-4613-A405-F8CAE58B5C55}" destId="{7812ECEF-926C-4CA7-BB36-875A40374AE4}" srcOrd="1" destOrd="0" presId="urn:microsoft.com/office/officeart/2005/8/layout/vList3"/>
    <dgm:cxn modelId="{83010BCC-6853-41FC-AE3D-95E583DD9AAB}" type="presParOf" srcId="{F01D1D32-CB62-490B-AD86-E57DB8352FBB}" destId="{7068D7DF-1F12-4A7C-B9F9-DD58AD611F5F}" srcOrd="7" destOrd="0" presId="urn:microsoft.com/office/officeart/2005/8/layout/vList3"/>
    <dgm:cxn modelId="{5C0FDA83-363A-4F4F-9F8D-F406D168CB23}" type="presParOf" srcId="{F01D1D32-CB62-490B-AD86-E57DB8352FBB}" destId="{DAA7BB60-F5F2-4722-A94F-08D1F778D5D7}" srcOrd="8" destOrd="0" presId="urn:microsoft.com/office/officeart/2005/8/layout/vList3"/>
    <dgm:cxn modelId="{B3D959D2-F5B7-431F-8F01-ADF7EDC3BCD8}" type="presParOf" srcId="{DAA7BB60-F5F2-4722-A94F-08D1F778D5D7}" destId="{9A8F3CC6-ED22-460D-A701-0A4BA10C8AFD}" srcOrd="0" destOrd="0" presId="urn:microsoft.com/office/officeart/2005/8/layout/vList3"/>
    <dgm:cxn modelId="{9C682F56-A8D6-4BDD-AC42-55B75D39E3E7}" type="presParOf" srcId="{DAA7BB60-F5F2-4722-A94F-08D1F778D5D7}" destId="{11D36D86-CEA5-4E3F-9515-4E595E51663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B1985-4397-4480-B9ED-ED71258E38BF}">
      <dsp:nvSpPr>
        <dsp:cNvPr id="0" name=""/>
        <dsp:cNvSpPr/>
      </dsp:nvSpPr>
      <dsp:spPr>
        <a:xfrm rot="10800000">
          <a:off x="1573492" y="46"/>
          <a:ext cx="5554697" cy="69750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58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Сформированность</a:t>
          </a:r>
          <a:r>
            <a:rPr lang="ru-RU" sz="2000" b="1" kern="1200" dirty="0" smtClean="0"/>
            <a:t> понятий «притча» и «ангел» из 2-3 определений.</a:t>
          </a:r>
          <a:endParaRPr lang="ru-RU" sz="2000" kern="1200" dirty="0"/>
        </a:p>
      </dsp:txBody>
      <dsp:txXfrm rot="10800000">
        <a:off x="1747869" y="46"/>
        <a:ext cx="5380320" cy="697508"/>
      </dsp:txXfrm>
    </dsp:sp>
    <dsp:sp modelId="{5EA7E083-2D1A-4C3D-901E-07D3D5643DB6}">
      <dsp:nvSpPr>
        <dsp:cNvPr id="0" name=""/>
        <dsp:cNvSpPr/>
      </dsp:nvSpPr>
      <dsp:spPr>
        <a:xfrm>
          <a:off x="1224738" y="46"/>
          <a:ext cx="697508" cy="6975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6B751-5F57-4BF8-9AB9-D4094E480497}">
      <dsp:nvSpPr>
        <dsp:cNvPr id="0" name=""/>
        <dsp:cNvSpPr/>
      </dsp:nvSpPr>
      <dsp:spPr>
        <a:xfrm rot="10800000">
          <a:off x="1573492" y="905766"/>
          <a:ext cx="5554697" cy="69750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58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Перечень духовно-нравственных ценностей в притче.</a:t>
          </a:r>
          <a:endParaRPr lang="ru-RU" sz="2000" kern="1200"/>
        </a:p>
      </dsp:txBody>
      <dsp:txXfrm rot="10800000">
        <a:off x="1747869" y="905766"/>
        <a:ext cx="5380320" cy="697508"/>
      </dsp:txXfrm>
    </dsp:sp>
    <dsp:sp modelId="{9418F2A6-F10D-44CE-80CD-261286360477}">
      <dsp:nvSpPr>
        <dsp:cNvPr id="0" name=""/>
        <dsp:cNvSpPr/>
      </dsp:nvSpPr>
      <dsp:spPr>
        <a:xfrm>
          <a:off x="1224738" y="905766"/>
          <a:ext cx="697508" cy="6975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22921-EDE4-45E0-8861-EA9CC3B599B1}">
      <dsp:nvSpPr>
        <dsp:cNvPr id="0" name=""/>
        <dsp:cNvSpPr/>
      </dsp:nvSpPr>
      <dsp:spPr>
        <a:xfrm rot="10800000">
          <a:off x="1573492" y="1811485"/>
          <a:ext cx="5554697" cy="697508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58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Выполнение рисунка «Крылья моей души».</a:t>
          </a:r>
          <a:endParaRPr lang="ru-RU" sz="2000" kern="1200"/>
        </a:p>
      </dsp:txBody>
      <dsp:txXfrm rot="10800000">
        <a:off x="1747869" y="1811485"/>
        <a:ext cx="5380320" cy="697508"/>
      </dsp:txXfrm>
    </dsp:sp>
    <dsp:sp modelId="{C863C684-C1B7-414E-A8B6-A627A44E08FD}">
      <dsp:nvSpPr>
        <dsp:cNvPr id="0" name=""/>
        <dsp:cNvSpPr/>
      </dsp:nvSpPr>
      <dsp:spPr>
        <a:xfrm>
          <a:off x="1224738" y="1811485"/>
          <a:ext cx="697508" cy="6975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2ECEF-926C-4CA7-BB36-875A40374AE4}">
      <dsp:nvSpPr>
        <dsp:cNvPr id="0" name=""/>
        <dsp:cNvSpPr/>
      </dsp:nvSpPr>
      <dsp:spPr>
        <a:xfrm rot="10800000">
          <a:off x="1573492" y="2717205"/>
          <a:ext cx="5554697" cy="69750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58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Составление сказки «Полёт на крыльях своей души».</a:t>
          </a:r>
          <a:endParaRPr lang="ru-RU" sz="2000" kern="1200"/>
        </a:p>
      </dsp:txBody>
      <dsp:txXfrm rot="10800000">
        <a:off x="1747869" y="2717205"/>
        <a:ext cx="5380320" cy="697508"/>
      </dsp:txXfrm>
    </dsp:sp>
    <dsp:sp modelId="{D57A0DCA-DB8E-4E9E-90D9-4A5B6F53DD09}">
      <dsp:nvSpPr>
        <dsp:cNvPr id="0" name=""/>
        <dsp:cNvSpPr/>
      </dsp:nvSpPr>
      <dsp:spPr>
        <a:xfrm>
          <a:off x="1224738" y="2717205"/>
          <a:ext cx="697508" cy="6975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36D86-CEA5-4E3F-9515-4E595E516630}">
      <dsp:nvSpPr>
        <dsp:cNvPr id="0" name=""/>
        <dsp:cNvSpPr/>
      </dsp:nvSpPr>
      <dsp:spPr>
        <a:xfrm rot="10800000">
          <a:off x="1573492" y="3622925"/>
          <a:ext cx="5554697" cy="697508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58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Отзыв ученика об уроке.</a:t>
          </a:r>
          <a:endParaRPr lang="ru-RU" sz="2000" kern="1200"/>
        </a:p>
      </dsp:txBody>
      <dsp:txXfrm rot="10800000">
        <a:off x="1747869" y="3622925"/>
        <a:ext cx="5380320" cy="697508"/>
      </dsp:txXfrm>
    </dsp:sp>
    <dsp:sp modelId="{9A8F3CC6-ED22-460D-A701-0A4BA10C8AFD}">
      <dsp:nvSpPr>
        <dsp:cNvPr id="0" name=""/>
        <dsp:cNvSpPr/>
      </dsp:nvSpPr>
      <dsp:spPr>
        <a:xfrm>
          <a:off x="1224738" y="3622925"/>
          <a:ext cx="697508" cy="6975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56EF9A-8F70-4732-8A98-0A585EFDB524}" type="datetimeFigureOut">
              <a:rPr lang="ru-RU"/>
              <a:pPr>
                <a:defRPr/>
              </a:pPr>
              <a:t>26.06.2012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D267F0-0FBB-4DA5-9269-B221CDC52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2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BB3FB-E0D8-4B5E-A171-99BA4DF0B52A}" type="datetimeFigureOut">
              <a:rPr lang="ru-RU"/>
              <a:pPr>
                <a:defRPr/>
              </a:pPr>
              <a:t>26.06.2012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FDE01A1-9510-4E26-83C1-6D1E22EE9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6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305C-9A65-4543-BFB8-5321AC8D9F79}" type="datetimeFigureOut">
              <a:rPr lang="ru-RU"/>
              <a:pPr>
                <a:defRPr/>
              </a:pPr>
              <a:t>26.06.2012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4D28-EA53-4935-9992-11EB99103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4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C7EB-1A73-4746-9970-12DAFF34CB37}" type="datetimeFigureOut">
              <a:rPr lang="ru-RU"/>
              <a:pPr>
                <a:defRPr/>
              </a:pPr>
              <a:t>26.06.2012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C2FD-C15A-48A1-93F3-E831933EB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34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A943-55C4-46A9-898D-865F784CBC4C}" type="datetimeFigureOut">
              <a:rPr lang="ru-RU"/>
              <a:pPr>
                <a:defRPr/>
              </a:pPr>
              <a:t>26.06.2012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9BE55-A94A-48E3-BE65-FE9B8D9B3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3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F0A2-02DB-4031-83A0-82D111DFFEC7}" type="datetimeFigureOut">
              <a:rPr lang="ru-RU"/>
              <a:pPr>
                <a:defRPr/>
              </a:pPr>
              <a:t>26.06.2012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F420-D8E2-4152-AB76-4CF3DE283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2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075A-F0B2-44A0-894D-D93B0626A313}" type="datetimeFigureOut">
              <a:rPr lang="ru-RU"/>
              <a:pPr>
                <a:defRPr/>
              </a:pPr>
              <a:t>26.06.2012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339A-21B8-476B-B14B-7F69D8EAB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0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EE77-591B-4404-A98E-A59F7B733AA1}" type="datetimeFigureOut">
              <a:rPr lang="ru-RU"/>
              <a:pPr>
                <a:defRPr/>
              </a:pPr>
              <a:t>26.06.2012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94DD-60EA-442F-81BF-4E478DAAC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0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B735-B3A5-49F4-898F-E568A90D84F7}" type="datetimeFigureOut">
              <a:rPr lang="ru-RU"/>
              <a:pPr>
                <a:defRPr/>
              </a:pPr>
              <a:t>26.06.2012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129B-0943-44E7-A4B4-60B23A272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4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5E16-9D1C-4512-BC80-7C1B129BB3AC}" type="datetimeFigureOut">
              <a:rPr lang="ru-RU"/>
              <a:pPr>
                <a:defRPr/>
              </a:pPr>
              <a:t>26.06.2012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34B5-2E5C-4B3F-80F6-1341A23EC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2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47D81-5FD7-4094-B5F8-E67178193348}" type="datetimeFigureOut">
              <a:rPr lang="ru-RU"/>
              <a:pPr>
                <a:defRPr/>
              </a:pPr>
              <a:t>26.06.2012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F359-408D-46A1-977E-6186E6693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9B571-008C-4911-AC41-0BA7E82E1531}" type="datetimeFigureOut">
              <a:rPr lang="ru-RU"/>
              <a:pPr>
                <a:defRPr/>
              </a:pPr>
              <a:t>26.06.2012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F78E9-1F43-4521-B4C3-EC2EE1B22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2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1004C256-A32C-4F58-8A0E-B0BF75A5F187}" type="datetimeFigureOut">
              <a:rPr lang="ru-RU"/>
              <a:pPr>
                <a:defRPr/>
              </a:pPr>
              <a:t>26.06.2012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864AE634-7484-416E-87CE-FC281CC7F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3" r:id="rId8"/>
    <p:sldLayoutId id="2147484394" r:id="rId9"/>
    <p:sldLayoutId id="2147484390" r:id="rId10"/>
    <p:sldLayoutId id="21474843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hyperlink" Target="&#1069;&#1089;&#1089;&#1077;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hyperlink" Target="&#1040;&#1083;&#1075;&#1086;&#1088;&#1080;&#1090;&#1084;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21540000">
            <a:off x="1052513" y="981075"/>
            <a:ext cx="3065462" cy="1917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Отчетная работа по теме </a:t>
            </a: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ПРИТЧА</a:t>
            </a:r>
            <a:r>
              <a:rPr lang="ru-RU" sz="1400" b="1" dirty="0">
                <a:solidFill>
                  <a:srgbClr val="C00000"/>
                </a:solidFill>
              </a:rPr>
              <a:t/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« Крылья младенца»</a:t>
            </a:r>
            <a:b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1100" b="1" dirty="0" smtClean="0"/>
              <a:t>(</a:t>
            </a:r>
            <a:r>
              <a:rPr lang="ru-RU" sz="1100" b="1" dirty="0"/>
              <a:t>из книги «Притчи для детей и взрослых»- А. Лопатина, М. </a:t>
            </a:r>
            <a:r>
              <a:rPr lang="ru-RU" sz="1100" b="1" dirty="0" err="1"/>
              <a:t>Скребцова</a:t>
            </a:r>
            <a:r>
              <a:rPr lang="ru-RU" sz="1100" b="1" dirty="0"/>
              <a:t>: </a:t>
            </a:r>
            <a:r>
              <a:rPr lang="ru-RU" sz="1100" b="1" dirty="0" err="1"/>
              <a:t>Москва,Амрита</a:t>
            </a:r>
            <a:r>
              <a:rPr lang="ru-RU" sz="1100" b="1" dirty="0"/>
              <a:t>-Русь, 2012г.</a:t>
            </a:r>
            <a:br>
              <a:rPr lang="ru-RU" sz="1100" b="1" dirty="0"/>
            </a:br>
            <a:endParaRPr lang="ru-RU" sz="14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rot="21540000">
            <a:off x="827088" y="3624263"/>
            <a:ext cx="3600450" cy="210026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Работу выполнила: </a:t>
            </a:r>
            <a:endParaRPr lang="ru-RU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Ватрушкина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Т.А. 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учитель </a:t>
            </a:r>
            <a:r>
              <a:rPr lang="ru-RU" b="1" dirty="0">
                <a:solidFill>
                  <a:srgbClr val="7030A0"/>
                </a:solidFill>
              </a:rPr>
              <a:t>начальных классов ГБОУ ООШ с.Заволжье муниципального района Приволжский </a:t>
            </a:r>
            <a:endParaRPr lang="ru-RU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Самарской </a:t>
            </a:r>
            <a:r>
              <a:rPr lang="ru-RU" b="1" dirty="0">
                <a:solidFill>
                  <a:srgbClr val="7030A0"/>
                </a:solidFill>
              </a:rPr>
              <a:t>области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4" name="Picture 5" descr="C:\Users\учитель\Desktop\ТА_Ватрушкина_притча\angel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628775"/>
            <a:ext cx="2519363" cy="3757613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11212"/>
          </a:xfrm>
        </p:spPr>
        <p:txBody>
          <a:bodyPr rtlCol="0">
            <a:normAutofit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самооценки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323528" y="1700808"/>
          <a:ext cx="83529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3059113" y="836613"/>
            <a:ext cx="5229225" cy="4537075"/>
          </a:xfrm>
        </p:spPr>
        <p:txBody>
          <a:bodyPr rtlCol="0" anchor="ctr">
            <a:noAutofit/>
          </a:bodyPr>
          <a:lstStyle/>
          <a:p>
            <a:pPr marL="0" indent="0" algn="ctr" fontAlgn="auto">
              <a:lnSpc>
                <a:spcPct val="20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итайте притчи, стар и млад,</a:t>
            </a:r>
          </a:p>
          <a:p>
            <a:pPr marL="0" indent="0" algn="ctr" fontAlgn="auto">
              <a:lnSpc>
                <a:spcPct val="20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доме вашем будет лад,</a:t>
            </a:r>
          </a:p>
          <a:p>
            <a:pPr marL="0" indent="0" algn="ctr" fontAlgn="auto">
              <a:lnSpc>
                <a:spcPct val="20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жизни все осуществится,</a:t>
            </a:r>
          </a:p>
          <a:p>
            <a:pPr marL="0" indent="0" algn="ctr" fontAlgn="auto">
              <a:lnSpc>
                <a:spcPct val="20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бойтесь мудрости учиться!</a:t>
            </a:r>
          </a:p>
        </p:txBody>
      </p:sp>
      <p:pic>
        <p:nvPicPr>
          <p:cNvPr id="17412" name="Picture 4" descr="C:\Users\учитель\Desktop\ТА_Ватрушкина_притча\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1"/>
            <a:ext cx="2387998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5" descr="C:\Users\учитель\Desktop\ТА_Ватрушкина_притча\747185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81525"/>
            <a:ext cx="170021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http://animashky.ru/flist/obprirod/122/3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10063"/>
            <a:ext cx="1811338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45119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Глоссарий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71600" y="1484784"/>
            <a:ext cx="7200900" cy="4500500"/>
          </a:xfrm>
        </p:spPr>
        <p:txBody>
          <a:bodyPr/>
          <a:lstStyle/>
          <a:p>
            <a:pPr eaLnBrk="1" hangingPunct="1">
              <a:buBlip>
                <a:blip r:embed="rId2"/>
              </a:buBlip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Слово «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hlinkClick r:id="rId3" action="ppaction://hlinksldjump"/>
              </a:rPr>
              <a:t>притча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»-по-гречески «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</a:rPr>
              <a:t>параболее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» - в буквальном переводе означает сравнение явлений и вещей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eaLnBrk="1" hangingPunct="1">
              <a:buBlip>
                <a:blip r:embed="rId2"/>
              </a:buBlip>
              <a:defRPr/>
            </a:pP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Blip>
                <a:blip r:embed="rId2"/>
              </a:buBlip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Притча – это малый поучительный рассказ в дидактико-аллегоричном литературном жанре, заключающий в себе моральное или религиозное поучение (премудрость).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Blip>
                <a:blip r:embed="rId2"/>
              </a:buBlip>
              <a:defRPr/>
            </a:pP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Blip>
                <a:blip r:embed="rId2"/>
              </a:buBlip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Притча близка к басне в своих модификациях.</a:t>
            </a:r>
          </a:p>
          <a:p>
            <a:pPr marL="0" indent="0">
              <a:buNone/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</a:t>
            </a:r>
            <a:r>
              <a:rPr lang="ru-RU" sz="1200" b="1" dirty="0" smtClean="0"/>
              <a:t>(</a:t>
            </a:r>
            <a:r>
              <a:rPr lang="ru-RU" sz="1200" b="1" dirty="0"/>
              <a:t>материал из Википедии – свободной энциклопедии)</a:t>
            </a:r>
          </a:p>
          <a:p>
            <a:pPr eaLnBrk="1" hangingPunct="1">
              <a:buBlip>
                <a:blip r:embed="rId2"/>
              </a:buBlip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Притча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– в религиозной и старой дидактической литературе: иносказательный рассказ с нравоучением.</a:t>
            </a:r>
          </a:p>
          <a:p>
            <a:pPr marL="0" indent="0">
              <a:buNone/>
              <a:defRPr/>
            </a:pPr>
            <a:r>
              <a:rPr lang="ru-RU" sz="1200" b="1" dirty="0" smtClean="0"/>
              <a:t>                                                     (из </a:t>
            </a:r>
            <a:r>
              <a:rPr lang="ru-RU" sz="1200" b="1" dirty="0"/>
              <a:t>толкового словаря С. Ожегова)</a:t>
            </a:r>
          </a:p>
          <a:p>
            <a:pPr marL="0" indent="0">
              <a:buNone/>
              <a:defRPr/>
            </a:pPr>
            <a:r>
              <a:rPr lang="ru-RU" sz="1200" b="1" dirty="0"/>
              <a:t> </a:t>
            </a:r>
          </a:p>
          <a:p>
            <a:pPr eaLnBrk="1" hangingPunct="1">
              <a:buBlip>
                <a:blip r:embed="rId2"/>
              </a:buBlip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Притча – это рассказ в иносказательной форме, содержащий нравоучение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</a:t>
            </a:r>
            <a:r>
              <a:rPr lang="ru-RU" sz="1200" b="1" dirty="0" smtClean="0"/>
              <a:t>(</a:t>
            </a:r>
            <a:r>
              <a:rPr lang="ru-RU" sz="1200" b="1" dirty="0"/>
              <a:t>из толкового словаря В. Даля)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endParaRPr lang="ru-RU" sz="1800" dirty="0"/>
          </a:p>
        </p:txBody>
      </p:sp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812360" y="5805264"/>
            <a:ext cx="468052" cy="360040"/>
          </a:xfrm>
          <a:prstGeom prst="actionButtonReturn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учитель\Desktop\ТА_Ватрушкина_притча\iCAEQ6FU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742641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Глоссарий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71550" y="1844675"/>
            <a:ext cx="7200900" cy="4176713"/>
          </a:xfrm>
        </p:spPr>
        <p:txBody>
          <a:bodyPr/>
          <a:lstStyle/>
          <a:p>
            <a:pPr eaLnBrk="1" hangingPunct="1">
              <a:buBlip>
                <a:blip r:embed="rId2"/>
              </a:buBlip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hlinkClick r:id="rId3" action="ppaction://hlinksldjump"/>
              </a:rPr>
              <a:t>Ангел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от греческого «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</a:rPr>
              <a:t>ангелос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», имеет значение «посланник», поэтому Ангел – это выразитель и исполнитель воли Божией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Blip>
                <a:blip r:embed="rId2"/>
              </a:buBlip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Из Священного Писания узнаём,  что Ангелы – существа сотворённые, бесплотные, не знающие человеческих страстей и слабостей, обладающие волей, могущественные и наделённые разумом, превышающим человеческий, всегда являющиеся в мужском обличии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Blip>
                <a:blip r:embed="rId2"/>
              </a:buBlip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Ангелами в Писании названы: Давид, пророк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</a:rPr>
              <a:t>Аггей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, Иоанн Креститель, Стефан и др.</a:t>
            </a:r>
          </a:p>
          <a:p>
            <a:pPr marL="0" indent="0">
              <a:buNone/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eaLnBrk="1" hangingPunct="1">
              <a:buBlip>
                <a:blip r:embed="rId2"/>
              </a:buBlip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Ангел в религиозной мифологии: сверхъестественное существо, посланец Бога, якобы покровительствующий человеку (изображается крылатым отроком, юношей).</a:t>
            </a:r>
          </a:p>
          <a:p>
            <a:pPr marL="0" indent="0" eaLnBrk="1" hangingPunct="1">
              <a:buNone/>
              <a:defRPr/>
            </a:pPr>
            <a:r>
              <a:rPr lang="ru-RU" sz="1200" b="1" dirty="0" smtClean="0"/>
              <a:t>                                                                (</a:t>
            </a:r>
            <a:r>
              <a:rPr lang="ru-RU" sz="1200" b="1" dirty="0"/>
              <a:t>из толкового словаря С. Ожегова)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812360" y="5805264"/>
            <a:ext cx="468052" cy="360040"/>
          </a:xfrm>
          <a:prstGeom prst="actionButtonRetur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учитель\Desktop\ТА_Ватрушкина_притча\iCAEQ6FU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742641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6013" y="765175"/>
            <a:ext cx="6964362" cy="12017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Глоссарий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58888" y="1844675"/>
            <a:ext cx="3200400" cy="3603625"/>
          </a:xfrm>
        </p:spPr>
        <p:txBody>
          <a:bodyPr/>
          <a:lstStyle/>
          <a:p>
            <a:pPr marL="0" indent="0" algn="ctr" eaLnBrk="1" hangingPunct="1">
              <a:buFont typeface="Brush Script MT" pitchFamily="66" charset="0"/>
              <a:buNone/>
              <a:defRPr/>
            </a:pPr>
            <a:r>
              <a:rPr lang="ru-RU" sz="1200" b="1" u="sng" dirty="0" err="1">
                <a:solidFill>
                  <a:srgbClr val="0000CC"/>
                </a:solidFill>
              </a:rPr>
              <a:t>С.И.Ожегов</a:t>
            </a:r>
            <a:r>
              <a:rPr lang="ru-RU" sz="1200" b="1" u="sng" dirty="0">
                <a:solidFill>
                  <a:srgbClr val="0000CC"/>
                </a:solidFill>
              </a:rPr>
              <a:t>, </a:t>
            </a:r>
            <a:r>
              <a:rPr lang="ru-RU" sz="1200" b="1" u="sng" dirty="0" err="1">
                <a:solidFill>
                  <a:srgbClr val="0000CC"/>
                </a:solidFill>
              </a:rPr>
              <a:t>Н.Ю.Шведова</a:t>
            </a:r>
            <a:r>
              <a:rPr lang="ru-RU" sz="1200" b="1" u="sng" dirty="0">
                <a:solidFill>
                  <a:srgbClr val="0000CC"/>
                </a:solidFill>
              </a:rPr>
              <a:t>. Толковый словарь русского языка</a:t>
            </a:r>
            <a:r>
              <a:rPr lang="ru-RU" sz="1200" b="1" u="sng" dirty="0" smtClean="0">
                <a:solidFill>
                  <a:srgbClr val="0000CC"/>
                </a:solidFill>
              </a:rPr>
              <a:t>.</a:t>
            </a:r>
          </a:p>
          <a:p>
            <a:pPr marL="0" indent="0" algn="ctr" eaLnBrk="1" hangingPunct="1">
              <a:buFont typeface="Brush Script MT" pitchFamily="66" charset="0"/>
              <a:buNone/>
              <a:defRPr/>
            </a:pPr>
            <a:endParaRPr lang="ru-RU" sz="1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Brush Script MT" pitchFamily="66" charset="0"/>
              <a:buBlip>
                <a:blip r:embed="rId2"/>
              </a:buBlip>
              <a:defRPr/>
            </a:pP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ЦЕЛЬ</a:t>
            </a: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: </a:t>
            </a:r>
            <a:r>
              <a:rPr lang="ru-RU" sz="1200" dirty="0">
                <a:solidFill>
                  <a:srgbClr val="C00000"/>
                </a:solidFill>
                <a:hlinkClick r:id="rId3" action="ppaction://hlinksldjump"/>
              </a:rPr>
              <a:t>предмет стремления, то, что надо, желательно осуществить</a:t>
            </a:r>
            <a:br>
              <a:rPr lang="ru-RU" sz="1200" dirty="0">
                <a:solidFill>
                  <a:srgbClr val="C00000"/>
                </a:solidFill>
                <a:hlinkClick r:id="rId3" action="ppaction://hlinksldjump"/>
              </a:rPr>
            </a:br>
            <a:r>
              <a:rPr lang="ru-RU" sz="1200" dirty="0">
                <a:solidFill>
                  <a:srgbClr val="C00000"/>
                </a:solidFill>
                <a:hlinkClick r:id="rId3" action="ppaction://hlinksldjump"/>
              </a:rPr>
              <a:t>Его ц.- учиться. Ставить себе что-н. целью. Благородная ц. Достичь цели. Иметь целью что-н</a:t>
            </a:r>
            <a:r>
              <a:rPr lang="ru-RU" sz="1200" dirty="0" smtClean="0">
                <a:solidFill>
                  <a:srgbClr val="C00000"/>
                </a:solidFill>
                <a:hlinkClick r:id="rId3" action="ppaction://hlinksldjump"/>
              </a:rPr>
              <a:t>.</a:t>
            </a:r>
            <a:endParaRPr lang="ru-RU" sz="1200" dirty="0" smtClean="0">
              <a:solidFill>
                <a:srgbClr val="C00000"/>
              </a:solidFill>
            </a:endParaRPr>
          </a:p>
          <a:p>
            <a:pPr eaLnBrk="1" hangingPunct="1">
              <a:buFont typeface="Brush Script MT" pitchFamily="66" charset="0"/>
              <a:buBlip>
                <a:blip r:embed="rId2"/>
              </a:buBlip>
              <a:defRPr/>
            </a:pPr>
            <a:endParaRPr lang="ru-RU" sz="1200" dirty="0" smtClean="0"/>
          </a:p>
          <a:p>
            <a:pPr eaLnBrk="1" hangingPunct="1">
              <a:buFont typeface="Brush Script MT" pitchFamily="66" charset="0"/>
              <a:buBlip>
                <a:blip r:embed="rId2"/>
              </a:buBlip>
              <a:defRPr/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О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ПРЕДЕЛЕНИЕ</a:t>
            </a: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: </a:t>
            </a:r>
            <a:r>
              <a:rPr lang="ru-RU" sz="1200" dirty="0">
                <a:hlinkClick r:id="rId4" action="ppaction://hlinksldjump"/>
              </a:rPr>
              <a:t>объяснение ”формулировка”, раскрывающее, разъясняющее содержание, смысл чего -</a:t>
            </a:r>
            <a:r>
              <a:rPr lang="ru-RU" sz="1200" dirty="0" err="1">
                <a:hlinkClick r:id="rId4" action="ppaction://hlinksldjump"/>
              </a:rPr>
              <a:t>нибудь</a:t>
            </a:r>
            <a:r>
              <a:rPr lang="ru-RU" sz="1200" dirty="0">
                <a:hlinkClick r:id="rId4" action="ppaction://hlinksldjump"/>
              </a:rPr>
              <a:t>, </a:t>
            </a:r>
            <a:r>
              <a:rPr lang="ru-RU" sz="1200" dirty="0" err="1" smtClean="0">
                <a:hlinkClick r:id="rId4" action="ppaction://hlinksldjump"/>
              </a:rPr>
              <a:t>дефинизация</a:t>
            </a:r>
            <a:endParaRPr lang="ru-RU" sz="1200" dirty="0" smtClean="0"/>
          </a:p>
          <a:p>
            <a:pPr eaLnBrk="1" hangingPunct="1">
              <a:buFont typeface="Brush Script MT" pitchFamily="66" charset="0"/>
              <a:buBlip>
                <a:blip r:embed="rId2"/>
              </a:buBlip>
              <a:defRPr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ИСУНОК</a:t>
            </a:r>
            <a:r>
              <a:rPr lang="ru-RU" sz="1200" dirty="0">
                <a:hlinkClick r:id="rId4" action="ppaction://hlinksldjump"/>
              </a:rPr>
              <a:t>: нарисованное изображение, воспроизведение чего-нибудь</a:t>
            </a:r>
            <a:br>
              <a:rPr lang="ru-RU" sz="1200" dirty="0">
                <a:hlinkClick r:id="rId4" action="ppaction://hlinksldjump"/>
              </a:rPr>
            </a:br>
            <a:r>
              <a:rPr lang="ru-RU" sz="1200" dirty="0">
                <a:hlinkClick r:id="rId4" action="ppaction://hlinksldjump"/>
              </a:rPr>
              <a:t>Карандашный р. Р. </a:t>
            </a:r>
            <a:r>
              <a:rPr lang="ru-RU" sz="1200" dirty="0" smtClean="0">
                <a:hlinkClick r:id="rId4" action="ppaction://hlinksldjump"/>
              </a:rPr>
              <a:t>Углем</a:t>
            </a:r>
            <a:endParaRPr lang="ru-RU" sz="1200" dirty="0" smtClean="0"/>
          </a:p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43438" y="1844675"/>
            <a:ext cx="3200400" cy="3605213"/>
          </a:xfrm>
        </p:spPr>
        <p:txBody>
          <a:bodyPr/>
          <a:lstStyle/>
          <a:p>
            <a:pPr eaLnBrk="1" hangingPunct="1">
              <a:buFont typeface="Brush Script MT" pitchFamily="66" charset="0"/>
              <a:buBlip>
                <a:blip r:embed="rId2"/>
              </a:buBlip>
              <a:defRPr/>
            </a:pPr>
            <a:r>
              <a:rPr lang="ru-RU" sz="1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СКАЗКА: </a:t>
            </a:r>
            <a:r>
              <a:rPr lang="ru-RU" sz="1200" dirty="0" smtClean="0">
                <a:hlinkClick r:id="rId4" action="ppaction://hlinksldjump"/>
              </a:rPr>
              <a:t>повествовательное, обычно народно-поэтическое произведение о вымышленных лицах и событиях, </a:t>
            </a:r>
            <a:r>
              <a:rPr lang="ru-RU" sz="1200" dirty="0" err="1" smtClean="0">
                <a:hlinkClick r:id="rId4" action="ppaction://hlinksldjump"/>
              </a:rPr>
              <a:t>Maxime</a:t>
            </a:r>
            <a:r>
              <a:rPr lang="ru-RU" sz="1200" dirty="0" smtClean="0">
                <a:hlinkClick r:id="rId4" action="ppaction://hlinksldjump"/>
              </a:rPr>
              <a:t> с участием волшебных, фантастических сил</a:t>
            </a:r>
            <a:br>
              <a:rPr lang="ru-RU" sz="1200" dirty="0" smtClean="0">
                <a:hlinkClick r:id="rId4" action="ppaction://hlinksldjump"/>
              </a:rPr>
            </a:br>
            <a:r>
              <a:rPr lang="ru-RU" sz="1200" dirty="0" smtClean="0">
                <a:hlinkClick r:id="rId4" action="ppaction://hlinksldjump"/>
              </a:rPr>
              <a:t>Русские народные сказки. Сказки Пушкина.</a:t>
            </a:r>
            <a:br>
              <a:rPr lang="ru-RU" sz="1200" dirty="0" smtClean="0">
                <a:hlinkClick r:id="rId4" action="ppaction://hlinksldjump"/>
              </a:rPr>
            </a:br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Brush Script MT" pitchFamily="66" charset="0"/>
              <a:buBlip>
                <a:blip r:embed="rId2"/>
              </a:buBlip>
              <a:defRPr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Алгоритм</a:t>
            </a:r>
            <a:r>
              <a:rPr lang="ru-RU" sz="1400" dirty="0" smtClean="0">
                <a:hlinkClick r:id="rId5" action="ppaction://hlinksldjump"/>
              </a:rPr>
              <a:t>- совокупность действий</a:t>
            </a:r>
            <a:r>
              <a:rPr lang="ru-RU" sz="1400" dirty="0">
                <a:hlinkClick r:id="rId5" action="ppaction://hlinksldjump"/>
              </a:rPr>
              <a:t>, правил для решения данной задачи </a:t>
            </a:r>
            <a:endParaRPr lang="ru-RU" sz="1400" dirty="0" smtClean="0"/>
          </a:p>
          <a:p>
            <a:pPr eaLnBrk="1" hangingPunct="1">
              <a:buFont typeface="Brush Script MT" pitchFamily="66" charset="0"/>
              <a:buBlip>
                <a:blip r:embed="rId2"/>
              </a:buBlip>
              <a:defRPr/>
            </a:pPr>
            <a:endParaRPr lang="ru-RU" sz="1400" dirty="0" smtClean="0"/>
          </a:p>
          <a:p>
            <a:pPr eaLnBrk="1" hangingPunct="1">
              <a:buFont typeface="Brush Script MT" pitchFamily="66" charset="0"/>
              <a:buBlip>
                <a:blip r:embed="rId2"/>
              </a:buBlip>
              <a:defRPr/>
            </a:pP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Эссе </a:t>
            </a:r>
            <a:r>
              <a:rPr lang="ru-RU" sz="1200" dirty="0" smtClean="0">
                <a:hlinkClick r:id="rId5" action="ppaction://hlinksldjump"/>
              </a:rPr>
              <a:t>(франц. </a:t>
            </a:r>
            <a:r>
              <a:rPr lang="ru-RU" sz="1200" dirty="0" err="1" smtClean="0">
                <a:hlinkClick r:id="rId5" action="ppaction://hlinksldjump"/>
              </a:rPr>
              <a:t>essai</a:t>
            </a:r>
            <a:r>
              <a:rPr lang="ru-RU" sz="1200" dirty="0" smtClean="0">
                <a:hlinkClick r:id="rId5" action="ppaction://hlinksldjump"/>
              </a:rPr>
              <a:t> — попытка, проба, очерк, от лат. </a:t>
            </a:r>
            <a:r>
              <a:rPr lang="ru-RU" sz="1200" dirty="0" err="1" smtClean="0">
                <a:hlinkClick r:id="rId5" action="ppaction://hlinksldjump"/>
              </a:rPr>
              <a:t>exagium</a:t>
            </a:r>
            <a:r>
              <a:rPr lang="ru-RU" sz="1200" dirty="0" smtClean="0">
                <a:hlinkClick r:id="rId5" action="ppaction://hlinksldjump"/>
              </a:rPr>
              <a:t> — взвешивание), прозаическое сочинение небольшого объема и свободной композиции, выражающее индивидуальные впечатления и соображения по конкретному поводу или вопросу и заведомо не…(Большая Советская энциклопедия)</a:t>
            </a:r>
            <a:endParaRPr lang="ru-RU" sz="1200" dirty="0" smtClean="0"/>
          </a:p>
          <a:p>
            <a:pPr eaLnBrk="1" hangingPunct="1">
              <a:buFont typeface="Brush Script MT" pitchFamily="66" charset="0"/>
              <a:buBlip>
                <a:blip r:embed="rId2"/>
              </a:buBlip>
              <a:defRPr/>
            </a:pPr>
            <a:endParaRPr lang="ru-RU" dirty="0"/>
          </a:p>
        </p:txBody>
      </p:sp>
      <p:pic>
        <p:nvPicPr>
          <p:cNvPr id="5" name="Picture 2" descr="C:\Users\учитель\Desktop\ТА_Ватрушкина_притча\iCAEQ6FU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742641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Духовно- нравственные ценности в притче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«Крылья младенца»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беречь то, что тебе дано от Бога;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соблюдать нормы христианской морали;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 оскорблять окружающих людей;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 употреблять в своей речи бранные слова;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 держать злобу и жить мирно с окружающем миром;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-быть чутким, добрым, внимательным, отзывчивым, справедливым.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учитель\Desktop\ТА_Ватрушкина_притча\iCAQTE68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1772">
            <a:off x="837715" y="4499664"/>
            <a:ext cx="1610300" cy="1127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Объект 2"/>
          <p:cNvSpPr>
            <a:spLocks noGrp="1"/>
          </p:cNvSpPr>
          <p:nvPr>
            <p:ph sz="quarter" idx="13"/>
          </p:nvPr>
        </p:nvSpPr>
        <p:spPr>
          <a:xfrm>
            <a:off x="900113" y="836613"/>
            <a:ext cx="4608512" cy="4456112"/>
          </a:xfrm>
        </p:spPr>
        <p:txBody>
          <a:bodyPr rtlCol="0">
            <a:norm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Я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зык простой и величавый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одарен притчам, и по праву.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О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ни – учебники души.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Р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ассказчики, как нужно жить.</a:t>
            </a:r>
          </a:p>
          <a:p>
            <a:pPr marL="0" indent="0" algn="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(из книги «Притчи для детей и взрослых»</a:t>
            </a:r>
          </a:p>
          <a:p>
            <a:pPr marL="0" indent="0" algn="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авторы: А. Лопатина, М.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Скребцова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6148" name="Picture 4" descr="C:\Users\учитель\Desktop\ТА_Ватрушкина_притча\File0356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3" t="22744" r="13161" b="42547"/>
          <a:stretch/>
        </p:blipFill>
        <p:spPr>
          <a:xfrm rot="5400000">
            <a:off x="5360358" y="1704538"/>
            <a:ext cx="3360376" cy="2200789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42988" y="981075"/>
            <a:ext cx="6965950" cy="1201738"/>
          </a:xfrm>
        </p:spPr>
        <p:txBody>
          <a:bodyPr rtlCol="0">
            <a:normAutofit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2133600"/>
            <a:ext cx="6769100" cy="3743325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339933"/>
                </a:solidFill>
                <a:latin typeface="Gungsuh" pitchFamily="18" charset="-127"/>
                <a:ea typeface="Gungsuh" pitchFamily="18" charset="-127"/>
              </a:rPr>
              <a:t>Через восприятие притчи задуматься над духовно-нравственными проблемами, проникнуться желанием творить добрые дела, помогать окружающим</a:t>
            </a:r>
            <a:endParaRPr lang="ru-RU" b="1" dirty="0">
              <a:solidFill>
                <a:srgbClr val="339933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7172" name="Picture 2" descr="http://www.artgif.ru/CVETY/62361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7182">
            <a:off x="6119813" y="3868738"/>
            <a:ext cx="1968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artgif.ru/CVETY/62361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818" flipH="1">
            <a:off x="1331851" y="3868736"/>
            <a:ext cx="1968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1844675"/>
            <a:ext cx="6985000" cy="4032250"/>
          </a:xfrm>
        </p:spPr>
        <p:txBody>
          <a:bodyPr rtlCol="0">
            <a:normAutofit fontScale="92500" lnSpcReduction="10000"/>
          </a:bodyPr>
          <a:lstStyle/>
          <a:p>
            <a:pPr marL="434340" indent="-34290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познакомить с содержанием притчи, определить её основную мысль;</a:t>
            </a:r>
          </a:p>
          <a:p>
            <a:pPr marL="434340" indent="-34290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анализировать, сопоставлять свою точку зрения с авторской;</a:t>
            </a:r>
          </a:p>
          <a:p>
            <a:pPr marL="434340" indent="-34290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развивать умения взаимодействовать с окружающим миром людей и природы с нормами христианской морали;</a:t>
            </a:r>
          </a:p>
          <a:p>
            <a:pPr marL="434340" indent="-34290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проявлять внимание к мнению других,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тараться быть услышанными и понятыми одноклассниками;</a:t>
            </a:r>
          </a:p>
          <a:p>
            <a:pPr marL="434340" indent="-34290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развивать творческие способности и речь учащихся.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6" name="Picture 3" descr="http://animashky.ru/flist/obprirod/11/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11271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 rot="21540000">
            <a:off x="825500" y="1700213"/>
            <a:ext cx="3748088" cy="40227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аши крылья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ебёнок – ангел в мире этом,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 вскормлен материнским светом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светом защищён от зла.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 носит за спиной крыла.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огда ребёнок вырастает,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рыла незримо исчезают,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ходит созданный летать,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 крылья верит его мать.</a:t>
            </a:r>
          </a:p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9458" name="Picture 2" descr="C:\Users\учитель\Desktop\ТА_Ватрушкина_притча\iCAXH0KB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t="9225" r="6818" b="7498"/>
          <a:stretch/>
        </p:blipFill>
        <p:spPr>
          <a:xfrm>
            <a:off x="4716016" y="1196752"/>
            <a:ext cx="3345506" cy="432048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2" descr="C:\Users\учитель\Desktop\савенкова\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538"/>
            <a:ext cx="7445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312863"/>
            <a:ext cx="7129463" cy="4897437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ru-RU" sz="6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5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5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Больше всего на свете люди хотят летать. Господи, подари им крылья, - попросил однажды ангел у Бога.</a:t>
            </a: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-Смотри! – велел Господь и показал ангелу младенца с крылышками.</a:t>
            </a: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Ты дал людям крылья! – с восторгом воскликнул ангел. Но тут он заметил, что крылья у ребёнка невидимы.</a:t>
            </a: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Все младенцы получают в дар невидимые крылья!- снова прозвучал  Небесный Голос. – Смотри, что будет дальше.</a:t>
            </a: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Ангел всмотрелся и увидел, как крылатый малыш весело играет со своим старшим братом. Вдруг старший толкнул младшего. Тот в отместку выкрикнул бранное слово. Эта брань, словно тяжёлый камень, ударилась о невидимое крыло и сломала его.</a:t>
            </a: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Чем старше становился мальчик, тем чаще бранные слова, драки и злоба появлялись в его жизни, и невидимые крылья за спиной постепенно исчезали.</a:t>
            </a: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Мама, я не хочу расти, - плакал иногда мальчик, чувствуя, что теряет что-то дорогое.</a:t>
            </a: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Перестань капризничать и не говори глупости, - сердилась мать.</a:t>
            </a: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Теперь ты видишь, - прозвучал Небесный Голос. – Дети – ангелы, но их крылья ломаются, когда они вырастают.</a:t>
            </a:r>
          </a:p>
          <a:p>
            <a:pPr marL="0" indent="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b="1" dirty="0">
                <a:solidFill>
                  <a:schemeClr val="accent2"/>
                </a:solidFill>
                <a:cs typeface="Aharoni" pitchFamily="2" charset="-79"/>
              </a:rPr>
              <a:t>(из книги  «Притчи для детей и взрослых»- авторы: А. Лопатина, М. </a:t>
            </a:r>
            <a:r>
              <a:rPr lang="ru-RU" sz="4400" b="1" dirty="0" err="1">
                <a:solidFill>
                  <a:schemeClr val="accent2"/>
                </a:solidFill>
                <a:cs typeface="Aharoni" pitchFamily="2" charset="-79"/>
              </a:rPr>
              <a:t>Скребцова</a:t>
            </a:r>
            <a:r>
              <a:rPr lang="ru-RU" sz="4400" b="1" dirty="0">
                <a:solidFill>
                  <a:schemeClr val="accent2"/>
                </a:solidFill>
                <a:cs typeface="Aharoni" pitchFamily="2" charset="-79"/>
              </a:rPr>
              <a:t>.</a:t>
            </a:r>
          </a:p>
          <a:p>
            <a:pPr marL="0" indent="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b="1" dirty="0">
                <a:solidFill>
                  <a:schemeClr val="accent2"/>
                </a:solidFill>
                <a:cs typeface="Aharoni" pitchFamily="2" charset="-79"/>
              </a:rPr>
              <a:t>Москва,  </a:t>
            </a:r>
            <a:r>
              <a:rPr lang="ru-RU" sz="4400" b="1" dirty="0" err="1">
                <a:solidFill>
                  <a:schemeClr val="accent2"/>
                </a:solidFill>
                <a:cs typeface="Aharoni" pitchFamily="2" charset="-79"/>
              </a:rPr>
              <a:t>Амрита</a:t>
            </a:r>
            <a:r>
              <a:rPr lang="ru-RU" sz="4400" b="1" dirty="0">
                <a:solidFill>
                  <a:schemeClr val="accent2"/>
                </a:solidFill>
                <a:cs typeface="Aharoni" pitchFamily="2" charset="-79"/>
              </a:rPr>
              <a:t>-Русь,  2012г</a:t>
            </a:r>
            <a:r>
              <a:rPr lang="ru-RU" sz="4400" b="1" dirty="0" smtClean="0">
                <a:solidFill>
                  <a:schemeClr val="accent2"/>
                </a:solidFill>
                <a:cs typeface="Aharoni" pitchFamily="2" charset="-79"/>
              </a:rPr>
              <a:t>.)</a:t>
            </a:r>
          </a:p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Глоссарий</a:t>
            </a:r>
            <a:r>
              <a:rPr lang="ru-RU" sz="6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-</a:t>
            </a:r>
            <a:r>
              <a:rPr lang="ru-RU" sz="6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  <a:hlinkClick r:id="rId2" action="ppaction://hlinksldjump"/>
              </a:rPr>
              <a:t> </a:t>
            </a:r>
            <a:r>
              <a:rPr lang="ru-RU" sz="6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  <a:hlinkClick r:id="rId3" action="ppaction://hlinksldjump"/>
              </a:rPr>
              <a:t>Ангел</a:t>
            </a:r>
            <a:r>
              <a:rPr lang="ru-RU" sz="6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, </a:t>
            </a:r>
            <a:r>
              <a:rPr lang="ru-RU" sz="6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  <a:hlinkClick r:id="rId2" action="ppaction://hlinksldjump"/>
              </a:rPr>
              <a:t>Притча</a:t>
            </a:r>
            <a:endParaRPr lang="ru-RU" sz="6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marL="274320" indent="-18288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</a:p>
          <a:p>
            <a:pPr marL="274320" indent="-18288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6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7819" y="620688"/>
            <a:ext cx="3548920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Крылья младенца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Притча</a:t>
            </a:r>
          </a:p>
          <a:p>
            <a:pPr algn="ctr"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 descr="C:\Users\учитель\Desktop\ТА_Ватрушкина_притча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50" y="693640"/>
            <a:ext cx="1528991" cy="1223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831070"/>
              </p:ext>
            </p:extLst>
          </p:nvPr>
        </p:nvGraphicFramePr>
        <p:xfrm>
          <a:off x="900113" y="1125538"/>
          <a:ext cx="7343775" cy="4587240"/>
        </p:xfrm>
        <a:graphic>
          <a:graphicData uri="http://schemas.openxmlformats.org/drawingml/2006/table">
            <a:tbl>
              <a:tblPr/>
              <a:tblGrid>
                <a:gridCol w="1079967"/>
                <a:gridCol w="1367958"/>
                <a:gridCol w="2159934"/>
                <a:gridCol w="1425787"/>
                <a:gridCol w="1310129"/>
              </a:tblGrid>
              <a:tr h="959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Этап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2" marR="640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2" marR="640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Деятельность </a:t>
                      </a: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учителя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2" marR="640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Деятельность ученика (продукт)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2" marR="640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72" marR="640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Организа-ционный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этап</a:t>
                      </a:r>
                    </a:p>
                  </a:txBody>
                  <a:tcPr marL="64072" marR="64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Calibri"/>
                          <a:ea typeface="Calibri"/>
                          <a:cs typeface="Times New Roman"/>
                        </a:rPr>
                        <a:t>Мотивация учащихся на предстоящую работу</a:t>
                      </a:r>
                    </a:p>
                  </a:txBody>
                  <a:tcPr marL="64072" marR="64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Подводит итог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 пройденного ранее материала, даёт установку на предстоящую работу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.  Знакомит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учащихся с критериями оценивания усвоенного материала. </a:t>
                      </a:r>
                    </a:p>
                  </a:txBody>
                  <a:tcPr marL="64072" marR="64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Уточняют критерии оценивания учения </a:t>
                      </a:r>
                    </a:p>
                  </a:txBody>
                  <a:tcPr marL="64072" marR="64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Принимают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перечень критериев. </a:t>
                      </a:r>
                    </a:p>
                  </a:txBody>
                  <a:tcPr marL="64072" marR="64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1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Прогности-ческий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  этап</a:t>
                      </a:r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0" marR="49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Calibri"/>
                          <a:ea typeface="Calibri"/>
                          <a:cs typeface="Times New Roman"/>
                        </a:rPr>
                        <a:t>Обучение целеполаганию</a:t>
                      </a:r>
                    </a:p>
                  </a:txBody>
                  <a:tcPr marL="49550" marR="49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организует беседу в результате которой, опираясь на наводящие вопросы, учащиеся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формулируют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тему и  цель проекта </a:t>
                      </a:r>
                    </a:p>
                  </a:txBody>
                  <a:tcPr marL="49550" marR="49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Calibri"/>
                          <a:ea typeface="Calibri"/>
                          <a:cs typeface="Times New Roman"/>
                        </a:rPr>
                        <a:t>Ставят цели  перед собой, записывают тему проекта, самостоятельно определяют порядок учения (выдвигают систему задач учения)</a:t>
                      </a:r>
                    </a:p>
                  </a:txBody>
                  <a:tcPr marL="49550" marR="49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Calibri"/>
                          <a:ea typeface="Calibri"/>
                          <a:cs typeface="Times New Roman"/>
                        </a:rPr>
                        <a:t>Учащиеся </a:t>
                      </a: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определились</a:t>
                      </a:r>
                      <a:r>
                        <a:rPr lang="ru-RU" sz="14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с темой</a:t>
                      </a: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latin typeface="Calibri"/>
                          <a:ea typeface="Calibri"/>
                          <a:cs typeface="Times New Roman"/>
                        </a:rPr>
                        <a:t>и  сформулировали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  <a:hlinkClick r:id="rId2" action="ppaction://hlinksldjump"/>
                        </a:rPr>
                        <a:t>цель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  <a:hlinkClick r:id="rId2" action="ppaction://hlinksldjump"/>
                        </a:rPr>
                        <a:t> </a:t>
                      </a: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проекта 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0" marR="49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2291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855663"/>
            <a:ext cx="28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200" baseline="30000"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-179388"/>
            <a:ext cx="184150" cy="368301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294" name="Rectangle 6">
            <a:hlinkClick r:id=""/>
          </p:cNvPr>
          <p:cNvSpPr>
            <a:spLocks noChangeArrowheads="1"/>
          </p:cNvSpPr>
          <p:nvPr/>
        </p:nvSpPr>
        <p:spPr bwMode="auto">
          <a:xfrm>
            <a:off x="0" y="100013"/>
            <a:ext cx="28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200" baseline="30000"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1200"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31121"/>
              </p:ext>
            </p:extLst>
          </p:nvPr>
        </p:nvGraphicFramePr>
        <p:xfrm>
          <a:off x="900113" y="855663"/>
          <a:ext cx="7343775" cy="5369560"/>
        </p:xfrm>
        <a:graphic>
          <a:graphicData uri="http://schemas.openxmlformats.org/drawingml/2006/table">
            <a:tbl>
              <a:tblPr/>
              <a:tblGrid>
                <a:gridCol w="1086879"/>
                <a:gridCol w="1310129"/>
                <a:gridCol w="2322102"/>
                <a:gridCol w="1314536"/>
                <a:gridCol w="1310129"/>
              </a:tblGrid>
              <a:tr h="548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Этап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9" marR="64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9" marR="64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Деятельность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учителя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9" marR="64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Деятельность ученика (продукт)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9" marR="64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9" marR="64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 изучения нового материала </a:t>
                      </a:r>
                    </a:p>
                  </a:txBody>
                  <a:tcPr marL="64087" marR="6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Научить анализу текста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притчи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87" marR="6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Работа со словарями, с интернет источниками:</a:t>
                      </a:r>
                    </a:p>
                    <a:p>
                      <a:pPr marL="20955" indent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найти понятия «притча»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 «ангел» в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различных источниках;</a:t>
                      </a:r>
                    </a:p>
                    <a:p>
                      <a:pPr marL="20955" indent="90170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сравнить найденные понятия, выделить общее.</a:t>
                      </a:r>
                    </a:p>
                    <a:p>
                      <a:pPr indent="971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4087" marR="6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Работают с различными источниками информации, анализируют изученный материал </a:t>
                      </a:r>
                    </a:p>
                  </a:txBody>
                  <a:tcPr marL="64087" marR="6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Определения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притчи и ангела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 подчёркнутыми ключевыми словами</a:t>
                      </a:r>
                    </a:p>
                  </a:txBody>
                  <a:tcPr marL="64087" marR="6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66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 изучения нового материала </a:t>
                      </a:r>
                    </a:p>
                  </a:txBody>
                  <a:tcPr marL="64089" marR="64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Выделить духовно-нравственные ценности в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притче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нарисовать крылья своей души и придумать сказку «Полёт на крыльях своей души»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89" marR="64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   Читает притчу «Крылья младенца».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97155"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После чтения притчи предлагается  учащимся  выделить в тексте духовно-нравственные ценности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89" marR="64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Читают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текст притчи,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выделяют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духовно-нравственные ценности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притче,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рисуют крылья своей души, а затем придумывают сказку «Полёт на крыльях своей души»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89" marR="64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155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Рисунок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«Крылья  своей души» и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казка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«Полёт на крыльях своей души»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89" marR="64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219213"/>
              </p:ext>
            </p:extLst>
          </p:nvPr>
        </p:nvGraphicFramePr>
        <p:xfrm>
          <a:off x="900113" y="836613"/>
          <a:ext cx="7416800" cy="4851799"/>
        </p:xfrm>
        <a:graphic>
          <a:graphicData uri="http://schemas.openxmlformats.org/drawingml/2006/table">
            <a:tbl>
              <a:tblPr/>
              <a:tblGrid>
                <a:gridCol w="1097819"/>
                <a:gridCol w="1323152"/>
                <a:gridCol w="2344027"/>
                <a:gridCol w="1328650"/>
                <a:gridCol w="1323152"/>
              </a:tblGrid>
              <a:tr h="639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</a:txBody>
                  <a:tcPr marL="48772" marR="487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68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</a:p>
                  </a:txBody>
                  <a:tcPr marL="48772" marR="487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68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</a:p>
                  </a:txBody>
                  <a:tcPr marL="48772" marR="487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68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ученика (продукт)</a:t>
                      </a:r>
                    </a:p>
                  </a:txBody>
                  <a:tcPr marL="48772" marR="487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68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48772" marR="487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4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636838" algn="ctr"/>
                          <a:tab pos="5273675" algn="r"/>
                        </a:tabLs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Презента-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ционный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этап</a:t>
                      </a:r>
                    </a:p>
                  </a:txBody>
                  <a:tcPr marL="48772" marR="487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Обобщение и представление результатов учения</a:t>
                      </a:r>
                    </a:p>
                  </a:txBody>
                  <a:tcPr marL="48772" marR="48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6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Держит под контролем  ход презентации, задаёт уточняющие вопросы</a:t>
                      </a:r>
                    </a:p>
                  </a:txBody>
                  <a:tcPr marL="48772" marR="48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6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Демонстрирует презентацию выполненного проекта, отвечает на вопросы оппонентов </a:t>
                      </a:r>
                    </a:p>
                  </a:txBody>
                  <a:tcPr marL="48772" marR="48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6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Рисунок «Крылья моей души» и сказка « Полёт на крыльях своей души»</a:t>
                      </a:r>
                    </a:p>
                  </a:txBody>
                  <a:tcPr marL="48772" marR="487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Рефлекси-вный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 </a:t>
                      </a:r>
                    </a:p>
                  </a:txBody>
                  <a:tcPr marL="48769" marR="48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Обучение оценке результата освоения содержания  учения</a:t>
                      </a:r>
                    </a:p>
                  </a:txBody>
                  <a:tcPr marL="48769" marR="48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7155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Даёт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алгоритм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для самооценки деятельности  учащихся (соответствие критериям предложенным учителем в начале урока, степень полноты)</a:t>
                      </a:r>
                    </a:p>
                  </a:txBody>
                  <a:tcPr marL="48769" marR="48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 Оценивают  собственную деятельность (на основании установленных критериев), дают заключение об успешности учения в форме эссе</a:t>
                      </a:r>
                    </a:p>
                  </a:txBody>
                  <a:tcPr marL="48769" marR="48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7155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 Эссе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«Что изменил во мне урок о притче»</a:t>
                      </a:r>
                    </a:p>
                  </a:txBody>
                  <a:tcPr marL="48769" marR="48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525</TotalTime>
  <Words>842</Words>
  <Application>Microsoft Office PowerPoint</Application>
  <PresentationFormat>Экран (4:3)</PresentationFormat>
  <Paragraphs>154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Отчетная работа по теме  ПРИТЧА « Крылья младенца»  (из книги «Притчи для детей и взрослых»- А. Лопатина, М. Скребцова: Москва,Амрита-Русь, 2012г. </vt:lpstr>
      <vt:lpstr>Презентация PowerPoint</vt:lpstr>
      <vt:lpstr>ЦЕЛЬ: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самооценки</vt:lpstr>
      <vt:lpstr>Презентация PowerPoint</vt:lpstr>
      <vt:lpstr>Глоссарий </vt:lpstr>
      <vt:lpstr>Глоссарий </vt:lpstr>
      <vt:lpstr>Глоссарий </vt:lpstr>
      <vt:lpstr>Духовно- нравственные ценности в притче «Крылья младенца»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проекта</dc:title>
  <dc:creator>ВАЗ</dc:creator>
  <cp:lastModifiedBy>ученик</cp:lastModifiedBy>
  <cp:revision>60</cp:revision>
  <dcterms:modified xsi:type="dcterms:W3CDTF">2012-06-26T06:11:53Z</dcterms:modified>
</cp:coreProperties>
</file>