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26" r:id="rId3"/>
    <p:sldId id="259" r:id="rId4"/>
    <p:sldId id="257" r:id="rId5"/>
    <p:sldId id="268" r:id="rId6"/>
    <p:sldId id="316" r:id="rId7"/>
    <p:sldId id="293" r:id="rId8"/>
    <p:sldId id="291" r:id="rId9"/>
    <p:sldId id="260" r:id="rId10"/>
    <p:sldId id="325" r:id="rId11"/>
    <p:sldId id="317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21" r:id="rId27"/>
    <p:sldId id="262" r:id="rId28"/>
    <p:sldId id="263" r:id="rId29"/>
    <p:sldId id="264" r:id="rId30"/>
    <p:sldId id="323" r:id="rId31"/>
    <p:sldId id="288" r:id="rId32"/>
    <p:sldId id="294" r:id="rId33"/>
    <p:sldId id="295" r:id="rId34"/>
    <p:sldId id="296" r:id="rId35"/>
    <p:sldId id="297" r:id="rId36"/>
    <p:sldId id="298" r:id="rId37"/>
    <p:sldId id="299" r:id="rId38"/>
    <p:sldId id="286" r:id="rId39"/>
    <p:sldId id="300" r:id="rId40"/>
    <p:sldId id="324" r:id="rId41"/>
    <p:sldId id="28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4C343-6D20-4EC1-AF91-1997A3B9E773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40E936-F299-42F4-96FB-33B50C4CA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Kcy;&amp;rcy;&amp;acy;&amp;scy;&amp;icy;&amp;vcy;&amp;ycy;&amp;iecy; &amp;fcy;&amp;ocy;&amp;ncy;&amp;ycy; &amp;dcy;&amp;lcy;&amp;yacy; 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0001288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8" y="2000240"/>
            <a:ext cx="7286676" cy="2571768"/>
          </a:xfrm>
          <a:solidFill>
            <a:srgbClr val="FFCCCC"/>
          </a:solidFill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rgbClr val="FF0000"/>
                </a:solidFill>
              </a:rPr>
              <a:t/>
            </a:r>
            <a:br>
              <a:rPr lang="en-US" sz="8900" b="1" dirty="0" smtClean="0">
                <a:solidFill>
                  <a:srgbClr val="FF0000"/>
                </a:solidFill>
              </a:rPr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Методическая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разработка урока русского языка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в ОУ с использованием ИКТ на тему «Путеводитель «В мире профессий»» в 3 классе.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Возраст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учеников: 9 лет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Автор: Коротова Наталья Серафимовна, учитель начальных классов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en-US" sz="8900" b="1" dirty="0" smtClean="0">
                <a:solidFill>
                  <a:srgbClr val="FF0000"/>
                </a:solidFill>
              </a:rPr>
              <a:t/>
            </a:r>
            <a:br>
              <a:rPr lang="en-US" sz="89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86873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основная общеобразовательная школа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с. Заволжье муниципального района Приволжский Самарской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Юридический адрес: 445554 Самарская область, муниципальный район Приволжский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с. Заволжье, ул. Школьная, дом 22.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тел/факс 8(84647)97447                                           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zavscool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pv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@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4763"/>
            <a:ext cx="9431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Правила работы в паре или в группе.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-  Работать должны все на общий результат.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- Один говорит – другие слушают.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-    Свое несогласие высказывай вежливо.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 - Если не понял – переспроси.</a:t>
            </a:r>
            <a:br>
              <a:rPr lang="ru-RU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-Для ответа назначьте выступающего.</a:t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8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133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001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Терпенье </a:t>
            </a:r>
            <a:r>
              <a:rPr lang="ru-RU" sz="5400" dirty="0">
                <a:solidFill>
                  <a:srgbClr val="FF0000"/>
                </a:solidFill>
                <a:latin typeface="+mn-lt"/>
              </a:rPr>
              <a:t>и труд всё перетрут.</a:t>
            </a:r>
            <a:br>
              <a:rPr lang="ru-RU" sz="5400" dirty="0">
                <a:solidFill>
                  <a:srgbClr val="FF0000"/>
                </a:solidFill>
                <a:latin typeface="+mn-lt"/>
              </a:rPr>
            </a:b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Сделал </a:t>
            </a:r>
            <a:r>
              <a:rPr lang="ru-RU" sz="4800" dirty="0">
                <a:solidFill>
                  <a:srgbClr val="FF0000"/>
                </a:solidFill>
                <a:latin typeface="+mn-lt"/>
              </a:rPr>
              <a:t>дело – гуляй смело</a:t>
            </a: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.</a:t>
            </a:r>
            <a:br>
              <a:rPr lang="ru-RU" sz="4800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+mn-lt"/>
              </a:rPr>
            </a:b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Умение </a:t>
            </a:r>
            <a:r>
              <a:rPr lang="ru-RU" sz="4800" dirty="0">
                <a:solidFill>
                  <a:srgbClr val="FF0000"/>
                </a:solidFill>
                <a:latin typeface="+mn-lt"/>
              </a:rPr>
              <a:t>и труд всё перетрут.</a:t>
            </a:r>
            <a:br>
              <a:rPr lang="ru-RU" sz="4800" dirty="0">
                <a:solidFill>
                  <a:srgbClr val="FF0000"/>
                </a:solidFill>
                <a:latin typeface="+mn-lt"/>
              </a:rPr>
            </a:br>
            <a:r>
              <a:rPr lang="ru-RU" sz="48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+mn-lt"/>
              </a:rPr>
            </a:br>
            <a:r>
              <a:rPr lang="ru-RU" sz="4800" dirty="0">
                <a:solidFill>
                  <a:srgbClr val="FF0000"/>
                </a:solidFill>
                <a:latin typeface="+mn-lt"/>
              </a:rPr>
              <a:t>Бери </a:t>
            </a: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в работе умом , а не горбом.</a:t>
            </a:r>
            <a:br>
              <a:rPr lang="ru-RU" sz="4800" dirty="0" smtClean="0">
                <a:solidFill>
                  <a:srgbClr val="FF0000"/>
                </a:solidFill>
                <a:latin typeface="+mn-lt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14338"/>
            <a:ext cx="7239000" cy="484632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dirty="0" smtClean="0"/>
              <a:t>   </a:t>
            </a:r>
            <a:endParaRPr lang="ru-RU" sz="1200" dirty="0" smtClean="0"/>
          </a:p>
          <a:p>
            <a:pPr>
              <a:spcAft>
                <a:spcPts val="600"/>
              </a:spcAft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Правила движения</a:t>
            </a:r>
          </a:p>
          <a:p>
            <a:pPr>
              <a:spcAft>
                <a:spcPts val="600"/>
              </a:spcAft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Знает, без сомнения.</a:t>
            </a:r>
          </a:p>
          <a:p>
            <a:pPr>
              <a:spcAft>
                <a:spcPts val="600"/>
              </a:spcAft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Вмиг заводит он мотор,</a:t>
            </a:r>
          </a:p>
          <a:p>
            <a:pPr>
              <a:spcAft>
                <a:spcPts val="600"/>
              </a:spcAft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 машине мчит… 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окументы\Дидактический материал\Картинки\Обобщающие понятия,лексические темы\Профессии\Водитель.jpg"/>
          <p:cNvPicPr>
            <a:picLocks noChangeAspect="1" noChangeArrowheads="1"/>
          </p:cNvPicPr>
          <p:nvPr/>
        </p:nvPicPr>
        <p:blipFill>
          <a:blip r:embed="rId2"/>
          <a:srcRect r="3261" b="7095"/>
          <a:stretch>
            <a:fillRect/>
          </a:stretch>
        </p:blipFill>
        <p:spPr bwMode="auto">
          <a:xfrm>
            <a:off x="3786182" y="2704163"/>
            <a:ext cx="4929221" cy="415383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3071810"/>
            <a:ext cx="3286148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ШОФЁР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90024067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09377"/>
            <a:ext cx="5507847" cy="564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3786190"/>
            <a:ext cx="3214710" cy="1285884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C00000"/>
                </a:solidFill>
              </a:rPr>
              <a:t>СТОЛЯР</a:t>
            </a:r>
            <a:endParaRPr lang="ru-RU" sz="5000" dirty="0">
              <a:solidFill>
                <a:srgbClr val="C0000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3500" b="1" kern="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35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он весьма хороший,</a:t>
            </a:r>
          </a:p>
          <a:p>
            <a:pPr>
              <a:spcAft>
                <a:spcPts val="600"/>
              </a:spcAft>
              <a:buNone/>
            </a:pPr>
            <a:r>
              <a:rPr lang="ru-RU" sz="30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Сделал шкаф нам для прихожей.</a:t>
            </a:r>
          </a:p>
          <a:p>
            <a:pPr>
              <a:spcAft>
                <a:spcPts val="600"/>
              </a:spcAft>
              <a:buNone/>
            </a:pPr>
            <a:r>
              <a:rPr lang="ru-RU" sz="30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Он не плотник, не маляр.</a:t>
            </a:r>
          </a:p>
          <a:p>
            <a:pPr>
              <a:spcAft>
                <a:spcPts val="600"/>
              </a:spcAft>
              <a:buNone/>
            </a:pPr>
            <a:r>
              <a:rPr lang="ru-RU" sz="30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Мебель делает… 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Кто в дни болезней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Всех полезней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 лечит нас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От всех болезней?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Документы\Дидактический материал\Картинки\Обобщающие понятия,лексические темы\Профессии\Доктор.jpg"/>
          <p:cNvPicPr>
            <a:picLocks noChangeAspect="1" noChangeArrowheads="1"/>
          </p:cNvPicPr>
          <p:nvPr/>
        </p:nvPicPr>
        <p:blipFill>
          <a:blip r:embed="rId2"/>
          <a:srcRect r="2439" b="5196"/>
          <a:stretch>
            <a:fillRect/>
          </a:stretch>
        </p:blipFill>
        <p:spPr bwMode="auto">
          <a:xfrm>
            <a:off x="3617852" y="1785926"/>
            <a:ext cx="4401238" cy="478634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3643314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врач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Ставят ловких две руки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Каблуки на башмаки,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 набойки на каблук –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Тоже дело этих рук.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thumbs.dreamstime.com/thumb_605/1305271865xKs6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575" y="2071678"/>
            <a:ext cx="4364425" cy="478632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000372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сапожник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Наведёт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стеклянный глаз,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Щёлкнет раз –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 помним вас.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QGLysY0u_3gfKK0VDOFT3FpiSmHkYg7jwfWW3mcd6ag0La3pPsNw"/>
          <p:cNvPicPr>
            <a:picLocks noChangeAspect="1" noChangeArrowheads="1"/>
          </p:cNvPicPr>
          <p:nvPr/>
        </p:nvPicPr>
        <p:blipFill>
          <a:blip r:embed="rId2"/>
          <a:srcRect b="18694"/>
          <a:stretch>
            <a:fillRect/>
          </a:stretch>
        </p:blipFill>
        <p:spPr bwMode="auto">
          <a:xfrm>
            <a:off x="3500430" y="1357298"/>
            <a:ext cx="4665285" cy="535782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286256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фотограф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Тонкой палочкой взмахнёт – 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Хор на сцене запоёт.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Не волшебник, не жонглёр.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Кто же это?...</a:t>
            </a:r>
            <a:endParaRPr lang="ru-RU" sz="29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900igr.net/datai/chelovek/Professii-4.files/0010-009-Dirizhj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66"/>
            <a:ext cx="3172792" cy="59985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124"/>
            <a:ext cx="3929090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дирижёр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Наяву, а не во сне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Он летает в вышине.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Водит в небе самолёт.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Кто же он такой?...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xn----ptbjmcv9f.xn--p1ai/wp-content/uploads/2012/1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59" y="1500174"/>
            <a:ext cx="4214841" cy="474911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643182"/>
            <a:ext cx="3929090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пилот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 посту он в снег и зной,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Охраняет наш покой.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Человек, присяге верный,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Называется…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hkolazhizni.ru/img/content/i42/42873_or.jpg"/>
          <p:cNvPicPr>
            <a:picLocks noChangeAspect="1" noChangeArrowheads="1"/>
          </p:cNvPicPr>
          <p:nvPr/>
        </p:nvPicPr>
        <p:blipFill>
          <a:blip r:embed="rId2">
            <a:lum bright="5000" contrast="5000"/>
          </a:blip>
          <a:srcRect/>
          <a:stretch>
            <a:fillRect/>
          </a:stretch>
        </p:blipFill>
        <p:spPr bwMode="auto">
          <a:xfrm>
            <a:off x="5715008" y="357166"/>
            <a:ext cx="3188104" cy="578645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714752"/>
            <a:ext cx="3929090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военный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843350"/>
          </a:xfrm>
        </p:spPr>
        <p:txBody>
          <a:bodyPr>
            <a:noAutofit/>
          </a:bodyPr>
          <a:lstStyle/>
          <a:p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>Планируемые </a:t>
            </a: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>результаты : </a:t>
            </a: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u="sng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>предметные: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обогатить знания о разнообразии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проф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ессий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, их роли в экономике и жизни людей;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2) </a:t>
            </a:r>
            <a:r>
              <a:rPr lang="ru-RU" sz="1400" u="sng" dirty="0" err="1" smtClean="0">
                <a:solidFill>
                  <a:schemeClr val="bg1"/>
                </a:solidFill>
                <a:latin typeface="+mn-lt"/>
              </a:rPr>
              <a:t>метапредметные</a:t>
            </a: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развивать умение анализировать, классифицировать, обобщать изучаемый материал; формировать способность составлять текст по заданному плану; добывать информацию из различных источников; умение оформлять проекты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3) </a:t>
            </a:r>
            <a:r>
              <a:rPr lang="ru-RU" sz="1400" u="sng" dirty="0" smtClean="0">
                <a:solidFill>
                  <a:schemeClr val="bg1"/>
                </a:solidFill>
                <a:latin typeface="+mn-lt"/>
              </a:rPr>
              <a:t>личностные: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развивать коммуникативные навыки обучающихся, умение работать в группе; прививать положительное отношение к учебному предмету, уважительное отношение к людям разных профессий. </a:t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Кирпичи кладёт он в ряд,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Строит школу для ребят.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 шахтёр и не водитель,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Дом нам выстроит …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857496"/>
            <a:ext cx="478634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строитель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 descr="G:\Документы\Дидактический материал\Картинки\Обобщающие понятия,лексические темы\Профессии\Строитель.jpg"/>
          <p:cNvPicPr>
            <a:picLocks noChangeAspect="1" noChangeArrowheads="1"/>
          </p:cNvPicPr>
          <p:nvPr/>
        </p:nvPicPr>
        <p:blipFill>
          <a:blip r:embed="rId2" cstate="print"/>
          <a:srcRect r="5078"/>
          <a:stretch>
            <a:fillRect/>
          </a:stretch>
        </p:blipFill>
        <p:spPr bwMode="auto">
          <a:xfrm>
            <a:off x="4214810" y="1785926"/>
            <a:ext cx="3670494" cy="5072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Он не летчик,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 пилот,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ведёт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 самолет,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огромную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ракету,</a:t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Дети, кто,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скажите, это?</a:t>
            </a:r>
          </a:p>
        </p:txBody>
      </p:sp>
      <p:pic>
        <p:nvPicPr>
          <p:cNvPr id="30722" name="Picture 2" descr="http://post.kards.qip.ru/images/postcard/ea/8e/9932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683252" cy="612762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000636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Космонавт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синем море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корабль плывёт.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корабль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морю ведёт?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t3.gstatic.com/images?q=tbn:ANd9GcQZUO6QRVfRLqI9XDwIagYjjV45fbWK44qjy8pjehAnmEXh5Zg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643446" cy="464344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071942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капитан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  <a:t>Он рассчитывает точно,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  <a:t>Чтоб всё было крепко,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  <a:t>прочно.</a:t>
            </a:r>
            <a:b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</a:br>
            <a: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  <a:t>Без его расчёта</a:t>
            </a:r>
            <a:b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</a:br>
            <a:r>
              <a:rPr lang="ru-RU" sz="3200" b="1" dirty="0" smtClean="0">
                <a:solidFill>
                  <a:srgbClr val="002060"/>
                </a:solidFill>
                <a:cs typeface="FrankRuehl" pitchFamily="34" charset="-79"/>
              </a:rPr>
              <a:t>Развалится работа!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FrankRuehl" pitchFamily="34" charset="-79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3929066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инженер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&amp;Zcy;&amp;acy;&amp;gcy;&amp;acy;&amp;dcy;&amp;kcy;&amp;icy; &amp;ocy;&amp;tcy;&amp;vcy;&amp;iecy;&amp;tcy;&amp;ycy; &amp;vcy; &amp;ocy;&amp;dcy;&amp;ncy;&amp;ocy;&amp;kcy;&amp;lcy;&amp;acy;&amp;scy;&amp;scy;&amp;ncy;&amp;icy;&amp;kcy;&amp;acy;&amp;khcy;22 &amp;pcy;&amp;ocy;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38" y="0"/>
            <a:ext cx="3838562" cy="5572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прошлый раз был педагогом,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Послезавтра - машинист.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знать он очень много, 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Потому, что он ... 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planetaskazok.ru/images/stories/nosov/neznaika_v_solnechnom_gorode/neznaika_77.jpg"/>
          <p:cNvPicPr>
            <a:picLocks noChangeAspect="1" noChangeArrowheads="1"/>
          </p:cNvPicPr>
          <p:nvPr/>
        </p:nvPicPr>
        <p:blipFill>
          <a:blip r:embed="rId2"/>
          <a:srcRect r="1723"/>
          <a:stretch>
            <a:fillRect/>
          </a:stretch>
        </p:blipFill>
        <p:spPr bwMode="auto">
          <a:xfrm>
            <a:off x="4714876" y="2672764"/>
            <a:ext cx="4214842" cy="41852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3643314"/>
            <a:ext cx="4357686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артист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Тёмной ночью, ясным днём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Он сражается с огнём.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каске, будто воин славный,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 пожар спешит… </a:t>
            </a:r>
            <a:endParaRPr lang="ru-RU" sz="3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Документы\Дидактический материал\Картинки\Обобщающие понятия,лексические темы\Профессии\Пожарный.jpg"/>
          <p:cNvPicPr>
            <a:picLocks noChangeAspect="1" noChangeArrowheads="1"/>
          </p:cNvPicPr>
          <p:nvPr/>
        </p:nvPicPr>
        <p:blipFill>
          <a:blip r:embed="rId2"/>
          <a:srcRect r="9009"/>
          <a:stretch>
            <a:fillRect/>
          </a:stretch>
        </p:blipFill>
        <p:spPr bwMode="auto">
          <a:xfrm>
            <a:off x="3929058" y="2500306"/>
            <a:ext cx="5214942" cy="435769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3214686"/>
            <a:ext cx="4357718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ПОжарный</a:t>
            </a:r>
            <a:endParaRPr kumimoji="0" lang="ru-RU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9784" cy="6858000"/>
          </a:xfrm>
          <a:prstGeom prst="rect">
            <a:avLst/>
          </a:prstGeom>
          <a:noFill/>
        </p:spPr>
      </p:pic>
      <p:pic>
        <p:nvPicPr>
          <p:cNvPr id="4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  <a:cs typeface="FrankRuehl" pitchFamily="34" charset="-79"/>
              </a:rPr>
              <a:t>Корректор</a:t>
            </a:r>
            <a:endParaRPr lang="ru-RU" sz="5400" b="1" dirty="0">
              <a:solidFill>
                <a:srgbClr val="FF0000"/>
              </a:solidFill>
              <a:latin typeface="+mn-lt"/>
              <a:cs typeface="FrankRuehl" pitchFamily="34" charset="-79"/>
            </a:endParaRPr>
          </a:p>
        </p:txBody>
      </p:sp>
      <p:pic>
        <p:nvPicPr>
          <p:cNvPr id="24578" name="Picture 2" descr="&amp;Lcy;&amp;icy;&amp;kcy;&amp;Bcy;&amp;iecy;&amp;zcy; - &amp;icy;&amp;ncy;&amp;tcy;&amp;iecy;&amp;lcy;&amp;lcy;&amp;iecy;&amp;kcy;&amp;tcy;&amp;ucy;&amp;acy;&amp;lcy;&amp;softcy;&amp;ncy;&amp;ycy;&amp;jcy; &amp;rcy;&amp;iecy;&amp;scy;&amp;ucy;&amp;rcy;&amp;scy; &amp;Dcy;&amp;ncy;&amp;iecy;&amp;pcy;&amp;rcy;&amp;ocy;&amp;pcy;&amp;iecy;&amp;tcy;&amp;rcy;&amp;ocy;&amp;vcy;&amp;scy;&amp;kcy;&amp;acy; - &amp;Kcy;&amp;Acy;&amp;Tcy;&amp;Acy;&amp;Lcy;&amp;Ocy;&amp;Gcy; &amp;Pcy;&amp;Rcy;&amp;Ocy;&amp;Fcy;&amp;IEcy;&amp;Scy;&amp;S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7572428" cy="480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10001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Лудильщик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096132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857364"/>
            <a:ext cx="430051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Старьёвщик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00066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214554"/>
            <a:ext cx="447199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Точильщик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</a:rPr>
            </a:b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5072098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14282" y="285728"/>
            <a:ext cx="8572560" cy="20717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Путеводитель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«В мире профессий»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643998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Делу время , а….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814393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Делу время , а потехе час.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+mn-lt"/>
              </a:rPr>
              <a:t>Часовщик</a:t>
            </a:r>
            <a:br>
              <a:rPr lang="ru-RU" sz="5300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latin typeface="+mn-lt"/>
              </a:rPr>
              <a:t>Константин  Чайкин</a:t>
            </a:r>
            <a:endParaRPr lang="ru-RU" b="1" dirty="0">
              <a:latin typeface="+mn-lt"/>
            </a:endParaRPr>
          </a:p>
        </p:txBody>
      </p:sp>
      <p:pic>
        <p:nvPicPr>
          <p:cNvPr id="46084" name="Picture 4" descr="Konstantin Chaykin Carpe D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4071934" cy="4429156"/>
          </a:xfrm>
          <a:prstGeom prst="rect">
            <a:avLst/>
          </a:prstGeom>
          <a:noFill/>
        </p:spPr>
      </p:pic>
      <p:pic>
        <p:nvPicPr>
          <p:cNvPr id="46086" name="Picture 6" descr="http://chronoscope.ru/2012/11/konstantin-chaykin-interview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4286280" cy="412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5715016"/>
            <a:ext cx="4714908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Астрономические часы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7572428" cy="664371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99CC"/>
                </a:solidFill>
              </a:rPr>
              <a:t>«Моя</a:t>
            </a:r>
          </a:p>
          <a:p>
            <a:r>
              <a:rPr lang="ru-RU" sz="8000" b="1" dirty="0" smtClean="0">
                <a:solidFill>
                  <a:srgbClr val="FF99CC"/>
                </a:solidFill>
              </a:rPr>
              <a:t>будущая</a:t>
            </a:r>
          </a:p>
          <a:p>
            <a:r>
              <a:rPr lang="ru-RU" sz="8000" b="1" dirty="0" smtClean="0">
                <a:solidFill>
                  <a:srgbClr val="FF99CC"/>
                </a:solidFill>
              </a:rPr>
              <a:t>профессия».</a:t>
            </a:r>
          </a:p>
          <a:p>
            <a:r>
              <a:rPr lang="ru-RU" b="1" dirty="0" smtClean="0">
                <a:solidFill>
                  <a:srgbClr val="FF99CC"/>
                </a:solidFill>
              </a:rPr>
              <a:t>Ученик  3 «Б» класса МБОУ СОШ №3</a:t>
            </a:r>
          </a:p>
          <a:p>
            <a:r>
              <a:rPr lang="ru-RU" b="1" dirty="0" smtClean="0">
                <a:solidFill>
                  <a:srgbClr val="FF99CC"/>
                </a:solidFill>
              </a:rPr>
              <a:t>г. Ногинска</a:t>
            </a:r>
          </a:p>
          <a:p>
            <a:r>
              <a:rPr lang="ru-RU" sz="4000" b="1" dirty="0" err="1" smtClean="0">
                <a:solidFill>
                  <a:srgbClr val="FF99CC"/>
                </a:solidFill>
              </a:rPr>
              <a:t>Прощенко</a:t>
            </a:r>
            <a:r>
              <a:rPr lang="ru-RU" sz="4000" b="1" dirty="0" smtClean="0">
                <a:solidFill>
                  <a:srgbClr val="FF99CC"/>
                </a:solidFill>
              </a:rPr>
              <a:t> Андрей</a:t>
            </a:r>
          </a:p>
          <a:p>
            <a:endParaRPr lang="ru-RU" b="1" dirty="0" smtClean="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1724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500098" y="0"/>
            <a:ext cx="5357850" cy="92868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66"/>
                </a:solidFill>
              </a:rPr>
              <a:t>Моя семья- это династия военных музыкантов. Мой папа работает концертмейстером военного оркестра. Каждый год он принимает участие в Параде Победы на Красной площади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IMG_23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428604"/>
            <a:ext cx="3786214" cy="61436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-571528"/>
            <a:ext cx="8229600" cy="5258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8" name="Содержимое 7" descr="IMG_05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581219" cy="621510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0430" y="428604"/>
            <a:ext cx="5929354" cy="66437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Чтобы стать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 военным музыкантом, мой папа закончил Московский Государственный Университет 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 Культуры. Он умеет играть на многих музыкальных инструментах.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21431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Мой старший брат Сергей проходит военную службу по контракту в должности старшина оркестра.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Содержимое 7" descr="IMG_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276710" cy="470852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428660" y="214290"/>
            <a:ext cx="5715040" cy="664371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Сергей закончил музыкальную школу по классу фортепиано и музыкальный колледж им. Скрябина. Сейчас он заочно учится в университете культуры. Сергей тоже принимает участие в Параде Победы на 9 Мая.</a:t>
            </a:r>
            <a:endParaRPr lang="ru-RU" sz="3600" b="1" dirty="0"/>
          </a:p>
        </p:txBody>
      </p:sp>
      <p:pic>
        <p:nvPicPr>
          <p:cNvPr id="9" name="Содержимое 8" descr="IMG_15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428604"/>
            <a:ext cx="3420416" cy="60007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27146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cs typeface="Aharoni" pitchFamily="2" charset="-79"/>
              </a:rPr>
              <a:t>Я  мечтаю пойти по стопам отца и брата и стать военным музыкантом. Поэтому я учусь в </a:t>
            </a:r>
            <a:br>
              <a:rPr lang="ru-RU" sz="3200" dirty="0" smtClean="0">
                <a:solidFill>
                  <a:schemeClr val="tx1"/>
                </a:solidFill>
                <a:latin typeface="+mn-lt"/>
                <a:cs typeface="Aharoni" pitchFamily="2" charset="-79"/>
              </a:rPr>
            </a:br>
            <a:r>
              <a:rPr lang="ru-RU" sz="3200" dirty="0" smtClean="0">
                <a:solidFill>
                  <a:schemeClr val="tx1"/>
                </a:solidFill>
                <a:latin typeface="+mn-lt"/>
                <a:cs typeface="Aharoni" pitchFamily="2" charset="-79"/>
              </a:rPr>
              <a:t>музыкальной школе по классу духовых инструментов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Aharoni" pitchFamily="2" charset="-79"/>
              </a:rPr>
              <a:t>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7" name="Содержимое 6" descr="IMG_0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5812994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84" cy="7072338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857232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FrankRuehl" pitchFamily="34" charset="-79"/>
              </a:rPr>
              <a:t>“Хочу”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FrankRuehl" pitchFamily="34" charset="-79"/>
              </a:rPr>
              <a:t>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FrankRuehl" pitchFamily="34" charset="-79"/>
              </a:rPr>
              <a:t>это ваши интересы склонности, желания и мечты.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FrankRuehl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FrankRuehl" pitchFamily="34" charset="-79"/>
              </a:rPr>
              <a:t>“Могу”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FrankRuehl" pitchFamily="34" charset="-79"/>
              </a:rPr>
              <a:t>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FrankRuehl" pitchFamily="34" charset="-79"/>
              </a:rPr>
              <a:t>это ваши способности и здоровье.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FrankRuehl" pitchFamily="34" charset="-79"/>
              </a:rPr>
              <a:t>“Надо”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FrankRuehl" pitchFamily="34" charset="-79"/>
              </a:rPr>
              <a:t>- это потребность в кадрах, т.е. какие профессии, пользуются спросом.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84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714488"/>
            <a:ext cx="7215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фр.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cinquains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англ.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пятистрочная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стихотворная форма, возникшая в США в начале XX века под влиянием японской поэзии.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pPr lvl="0"/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«Профессия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– основное занятие человека, его трудовая деятельность».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5" name="Picture 5" descr="&amp;Kcy;&amp;acy;&amp;kcy; &amp;ncy;&amp;acy;&amp;rcy;&amp;icy;&amp;scy;&amp;ocy;&amp;vcy;&amp;acy;&amp;tcy;&amp;softcy; &amp;lcy;&amp;yucy;&amp;dcy;&amp;iecy;&amp;jcy; &amp;rcy;&amp;acy;&amp;zcy;&amp;ncy;&amp;ycy;&amp;khcy; &amp;pcy;&amp;rcy;&amp;ocy;&amp;fcy;&amp;iecy;&amp;scy;&amp;scy;&amp;icy;&amp;jcy; - &amp;Kcy;&amp;acy;&amp;rcy;&amp;icy;&amp;kcy;&amp;acy;&amp;tcy;&amp;ucy;&amp;rcy;&amp;ycy; &amp;icy; &amp;shcy;&amp;acy;&amp;rcy;&amp;zh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71810"/>
            <a:ext cx="6319840" cy="343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Правила написания СНКВЕЙНА</a:t>
            </a:r>
          </a:p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663300"/>
                </a:solidFill>
              </a:rPr>
              <a:t> Его форма напоминает ёлочку ;</a:t>
            </a:r>
            <a:r>
              <a:rPr lang="ru-RU" sz="28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5212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663300"/>
                </a:solidFill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</a:rPr>
              <a:t>Синквейн</a:t>
            </a:r>
            <a:r>
              <a:rPr lang="ru-RU" sz="2800" b="1" dirty="0" smtClean="0">
                <a:solidFill>
                  <a:srgbClr val="663300"/>
                </a:solidFill>
              </a:rPr>
              <a:t> состоит из 5 строк;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000372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 слово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2 слова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 слова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4 слова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 слово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500694" y="307181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57752" y="421481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214942" y="3643314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857884" y="485776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143504" y="485776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357818" y="564357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500562" y="485776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00826" y="485776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500694" y="4286256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215074" y="421481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857884" y="3643314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8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Много есть профессий разных,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Выбрать что – не знаешь сразу.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 жизни много пригодится –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Стоит только научиться.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9155" name="Picture 3" descr="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214578" cy="2286016"/>
          </a:xfrm>
          <a:prstGeom prst="rect">
            <a:avLst/>
          </a:prstGeom>
          <a:noFill/>
        </p:spPr>
      </p:pic>
      <p:pic>
        <p:nvPicPr>
          <p:cNvPr id="49159" name="Picture 7" descr="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500570"/>
            <a:ext cx="2286016" cy="1928826"/>
          </a:xfrm>
          <a:prstGeom prst="rect">
            <a:avLst/>
          </a:prstGeom>
          <a:noFill/>
        </p:spPr>
      </p:pic>
      <p:pic>
        <p:nvPicPr>
          <p:cNvPr id="49163" name="Picture 11" descr="&amp;pcy;&amp;ocy;&amp;vcy;&amp;acy;&amp;r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643446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pcy;&amp;iecy;&amp;rcy;&amp;vcy;&amp;ycy;&amp;iecy; &amp;lcy;&amp;yucy;&amp;dcy;&amp;icy; kelmesine uy&amp;gbreve;un &amp;scedil;ekilleri pulsuz yükle bedava ind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Ocy;&amp;scy;&amp;ncy;&amp;ocy;&amp;vcy;&amp;ncy;&amp;ycy;&amp;iecy; &amp;zcy;&amp;acy;&amp;ncy;&amp;yacy;&amp;tcy;&amp;icy;&amp;yacy; &amp;dcy;&amp;rcy;&amp;iecy;&amp;vcy;&amp;ncy;&amp;iecy;&amp;jcy; &amp;rcy;&amp;ucy;&amp;s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kcy;&amp;acy;&amp;rcy;&amp;tcy;&amp;icy;&amp;ncy;&amp;kcy;&amp;icy; &amp;ncy;&amp;acy; &amp;tcy;&amp;iecy;&amp;mcy;&amp;ucy; &amp;pcy;&amp;rcy;&amp;ocy;&amp;icy;&amp;scy;&amp;khcy;&amp;ocy;&amp;zhcy;&amp;dcy;&amp;iecy;&amp;ncy;&amp;icy;&amp;iecy; &amp;chcy;&amp;iecy;&amp;lcy;&amp;ocy;&amp;vcy;&amp;ie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YAcy;&amp;gcy;&amp;ocy;&amp;dcy;&amp;ycy; &amp;gcy;&amp;ocy;&amp;dcy;&amp;zhcy;&amp;icy; &amp;mcy;&amp;ucy;&amp;zcy;&amp;ycy;&amp;kcy;&amp;acy; &amp;dcy;&amp;rcy;&amp;iecy;&amp;vcy;&amp;ncy;&amp;iecy;&amp;gcy;&amp;ocy; &amp;mcy;&amp;icy;&amp;rcy;&amp;acy; &amp;pcy;&amp;rcy;&amp;iecy;&amp;zcy;&amp;iecy;&amp;ncy;&amp;tcy;&amp;acy;&amp;tscy;&amp;icy;&amp;ya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&amp;Gcy;&amp;dcy;&amp;zcy; &amp;mcy;&amp;acy;&amp;tcy;&amp;iecy;&amp;mcy;&amp;acy;&amp;tcy;&amp;icy;&amp;kcy;&amp;acy; 9 &amp;kcy;&amp;lcy;&amp;acy;&amp;scy;&amp;scy; &amp;gcy;&amp;icy;&amp;acy; 2014 &amp;lcy;&amp;ycy;&amp;s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429784" cy="6858000"/>
          </a:xfrm>
          <a:prstGeom prst="rect">
            <a:avLst/>
          </a:prstGeom>
          <a:noFill/>
        </p:spPr>
      </p:pic>
      <p:pic>
        <p:nvPicPr>
          <p:cNvPr id="25602" name="Picture 2" descr="&amp;Icy;&amp;scy;&amp;tcy;&amp;ocy;&amp;rcy;&amp;icy;&amp;yacy; &amp;pcy;&amp;acy;&amp;rcy;&amp;icy;&amp;kcy;&amp;mcy;&amp;acy;&amp;khcy;&amp;iecy;&amp;rcy;&amp;scy;&amp;kcy;&amp;ocy;&amp;gcy;&amp;ocy; &amp;icy;&amp;scy;&amp;kcy;&amp;ucy;&amp;scy;&amp;scy;&amp;tcy;&amp;vcy;&amp;acy; - 7 &amp;YAcy;&amp;ncy;&amp;vcy;&amp;acy;&amp;rcy;&amp;yacy; 2009 - Sollyank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857652" cy="5072098"/>
          </a:xfrm>
          <a:prstGeom prst="rect">
            <a:avLst/>
          </a:prstGeom>
          <a:noFill/>
        </p:spPr>
      </p:pic>
      <p:pic>
        <p:nvPicPr>
          <p:cNvPr id="25604" name="Picture 4" descr="&amp;Ucy;&amp;ncy;&amp;icy;&amp;vcy;&amp;iecy;&amp;rcy;&amp;scy;&amp;icy;&amp;tcy;&amp;iecy;&amp;tcy;&amp;acy; &amp;pcy;&amp;rcy;&amp;iecy;&amp;dcy;&amp;lcy;&amp;ocy;&amp;zhcy;&amp;icy;&amp;lcy; &amp;rcy;&amp;acy;&amp;dcy;&amp;icy;&amp;kcy;&amp;acy;&amp;lcy;&amp;softcy;&amp;ncy;&amp;ocy; &amp;pcy;&amp;iecy;&amp;rcy;&amp;iecy;&amp;scy;&amp;mcy;&amp;ocy;&amp;tcy;&amp;rcy;&amp;iecy;&amp;tcy;&amp;softcy; &amp;icy;&amp;scy;&amp;tcy;&amp;ocy;&amp;rcy;&amp;icy;&amp;yucy; &amp;dcy;&amp;rcy;&amp;iecy;&amp;vcy;&amp;ncy;&amp;iecy;&amp;jcy;&amp;shcy;&amp;icy;&amp;khcy; &amp;lcy;&amp;yucy;&amp;dcy;. . &quot; &amp;Scy;&amp;vcy;&amp;iecy;&amp;zhcy;&amp;iecy;&amp;iecy; &amp;pcy;&amp;ocy;&amp;rcy;&amp;n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000108"/>
            <a:ext cx="4457689" cy="502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621</Words>
  <Application>Microsoft Office PowerPoint</Application>
  <PresentationFormat>Экран (4:3)</PresentationFormat>
  <Paragraphs>130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   Методическая разработка урока русского языка в ОУ с использованием ИКТ на тему «Путеводитель «В мире профессий»» в 3 классе.  Возраст учеников: 9 лет Автор: Коротова Наталья Серафимовна, учитель начальных классов   </vt:lpstr>
      <vt:lpstr>       Планируемые результаты :    1) предметные: обогатить знания о разнообразии проф ессий, их роли в экономике и жизни людей;   2) метапредметные: развивать умение анализировать, классифицировать, обобщать изучаемый материал; формировать способность составлять текст по заданному плану; добывать информацию из различных источников; умение оформлять проекты.  3) личностные: развивать коммуникативные навыки обучающихся, умение работать в группе; прививать положительное отношение к учебному предмету, уважительное отношение к людям разных профессий.  </vt:lpstr>
      <vt:lpstr>Слайд 3</vt:lpstr>
      <vt:lpstr>«Профессия – основное занятие человека, его трудовая деятельность». </vt:lpstr>
      <vt:lpstr>Слайд 5</vt:lpstr>
      <vt:lpstr>Слайд 6</vt:lpstr>
      <vt:lpstr>Слайд 7</vt:lpstr>
      <vt:lpstr>Слайд 8</vt:lpstr>
      <vt:lpstr>Слайд 9</vt:lpstr>
      <vt:lpstr>Слайд 10</vt:lpstr>
      <vt:lpstr> Терпенье и труд всё перетрут. Сделал дело – гуляй смело.  Умение и труд всё перетрут.  Бери в работе умом , а не горбом. </vt:lpstr>
      <vt:lpstr>Слайд 12</vt:lpstr>
      <vt:lpstr>СТОЛЯР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Корректор</vt:lpstr>
      <vt:lpstr>Лудильщик </vt:lpstr>
      <vt:lpstr>Старьёвщик</vt:lpstr>
      <vt:lpstr>Точильщик </vt:lpstr>
      <vt:lpstr>Делу время , а….</vt:lpstr>
      <vt:lpstr>Часовщик Константин  Чайкин</vt:lpstr>
      <vt:lpstr>Слайд 32</vt:lpstr>
      <vt:lpstr>Слайд 33</vt:lpstr>
      <vt:lpstr>,</vt:lpstr>
      <vt:lpstr>Мой старший брат Сергей проходит военную службу по контракту в должности старшина оркестра.</vt:lpstr>
      <vt:lpstr>Слайд 36</vt:lpstr>
      <vt:lpstr>Я  мечтаю пойти по стопам отца и брата и стать военным музыкантом. Поэтому я учусь в  музыкальной школе по классу духовых инструментов.</vt:lpstr>
      <vt:lpstr>Слайд 38</vt:lpstr>
      <vt:lpstr>Слайд 39</vt:lpstr>
      <vt:lpstr>Слайд 40</vt:lpstr>
      <vt:lpstr>Много есть профессий разных, Выбрать что – не знаешь сразу. В жизни много пригодится – Стоит только научиться.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26</cp:revision>
  <dcterms:created xsi:type="dcterms:W3CDTF">2015-04-01T18:12:37Z</dcterms:created>
  <dcterms:modified xsi:type="dcterms:W3CDTF">2017-09-12T08:46:59Z</dcterms:modified>
</cp:coreProperties>
</file>